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2" r:id="rId3"/>
    <p:sldId id="285" r:id="rId4"/>
    <p:sldId id="338" r:id="rId5"/>
    <p:sldId id="339" r:id="rId6"/>
    <p:sldId id="340" r:id="rId7"/>
    <p:sldId id="286" r:id="rId8"/>
    <p:sldId id="342" r:id="rId9"/>
    <p:sldId id="343" r:id="rId10"/>
    <p:sldId id="344" r:id="rId11"/>
    <p:sldId id="345" r:id="rId12"/>
    <p:sldId id="347" r:id="rId13"/>
    <p:sldId id="348" r:id="rId14"/>
    <p:sldId id="349" r:id="rId15"/>
    <p:sldId id="341" r:id="rId16"/>
    <p:sldId id="350" r:id="rId17"/>
    <p:sldId id="351" r:id="rId18"/>
    <p:sldId id="267" r:id="rId19"/>
    <p:sldId id="352" r:id="rId20"/>
    <p:sldId id="353" r:id="rId21"/>
    <p:sldId id="354" r:id="rId22"/>
    <p:sldId id="294" r:id="rId23"/>
    <p:sldId id="295" r:id="rId24"/>
    <p:sldId id="297" r:id="rId25"/>
    <p:sldId id="304" r:id="rId26"/>
    <p:sldId id="301" r:id="rId27"/>
    <p:sldId id="303" r:id="rId28"/>
    <p:sldId id="299" r:id="rId29"/>
    <p:sldId id="307" r:id="rId30"/>
    <p:sldId id="296" r:id="rId31"/>
    <p:sldId id="314" r:id="rId32"/>
    <p:sldId id="315" r:id="rId33"/>
    <p:sldId id="306" r:id="rId34"/>
    <p:sldId id="319" r:id="rId35"/>
    <p:sldId id="313" r:id="rId36"/>
    <p:sldId id="308" r:id="rId37"/>
    <p:sldId id="309" r:id="rId38"/>
    <p:sldId id="310" r:id="rId39"/>
    <p:sldId id="311" r:id="rId40"/>
    <p:sldId id="317" r:id="rId41"/>
    <p:sldId id="312" r:id="rId42"/>
    <p:sldId id="320" r:id="rId43"/>
    <p:sldId id="316" r:id="rId44"/>
    <p:sldId id="321" r:id="rId45"/>
    <p:sldId id="333" r:id="rId46"/>
    <p:sldId id="332" r:id="rId47"/>
    <p:sldId id="322" r:id="rId48"/>
    <p:sldId id="323" r:id="rId49"/>
    <p:sldId id="324" r:id="rId50"/>
    <p:sldId id="325" r:id="rId51"/>
    <p:sldId id="330" r:id="rId52"/>
    <p:sldId id="326" r:id="rId53"/>
    <p:sldId id="327" r:id="rId54"/>
    <p:sldId id="328" r:id="rId55"/>
    <p:sldId id="334" r:id="rId56"/>
    <p:sldId id="335" r:id="rId57"/>
    <p:sldId id="336" r:id="rId58"/>
    <p:sldId id="337" r:id="rId59"/>
    <p:sldId id="331" r:id="rId60"/>
    <p:sldId id="329" r:id="rId6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966FF"/>
    <a:srgbClr val="FF7C80"/>
    <a:srgbClr val="FF0066"/>
    <a:srgbClr val="660066"/>
    <a:srgbClr val="FF5050"/>
    <a:srgbClr val="000000"/>
    <a:srgbClr val="FF9966"/>
    <a:srgbClr val="FFFFFF"/>
    <a:srgbClr val="969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7" autoAdjust="0"/>
    <p:restoredTop sz="94660"/>
  </p:normalViewPr>
  <p:slideViewPr>
    <p:cSldViewPr snapToGrid="0">
      <p:cViewPr>
        <p:scale>
          <a:sx n="70" d="100"/>
          <a:sy n="70" d="100"/>
        </p:scale>
        <p:origin x="-1344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11/11/2015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6121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11/11/2015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6711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11/11/2015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9267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00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70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36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882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57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98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71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151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11/11/2015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169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4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88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11/11/2015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68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11/11/2015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468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11/11/2015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0912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11/11/2015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3538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11/11/2015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702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11/11/2015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762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11/11/2015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67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A0815-666E-447F-B30E-146AC2252B97}" type="datetimeFigureOut">
              <a:rPr lang="es-ES" smtClean="0"/>
              <a:pPr/>
              <a:t>11/11/2015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980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2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youtube.com/watch?v=LcNWYNp2MSw&amp;feature=youtu.b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8EtKRFGPiMA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insi.com/gestion_web/ftp/fotosproyectos/1220f22122014161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43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9420087" y="6642555"/>
            <a:ext cx="277191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800" dirty="0" err="1" smtClean="0"/>
              <a:t>Fuente:http</a:t>
            </a:r>
            <a:r>
              <a:rPr lang="es-ES" sz="800" dirty="0" smtClean="0"/>
              <a:t>://www.nmformacion.com/blog.asp?vcblog=1220</a:t>
            </a:r>
            <a:endParaRPr lang="es-ES" sz="800" dirty="0"/>
          </a:p>
        </p:txBody>
      </p:sp>
      <p:sp>
        <p:nvSpPr>
          <p:cNvPr id="5" name="Rectángulo 4"/>
          <p:cNvSpPr/>
          <p:nvPr/>
        </p:nvSpPr>
        <p:spPr>
          <a:xfrm>
            <a:off x="0" y="5356050"/>
            <a:ext cx="12192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4400" b="1" dirty="0" smtClean="0">
                <a:latin typeface="Tw Cen MT Condensed Extra Bold" panose="020B0803020202020204" pitchFamily="34" charset="0"/>
              </a:rPr>
              <a:t>CULTURA DE PENSAMIENTO</a:t>
            </a:r>
            <a:endParaRPr lang="es-ES" sz="4400" b="1" dirty="0">
              <a:latin typeface="Tw Cen MT Condensed Extra Bold" panose="020B0803020202020204" pitchFamily="34" charset="0"/>
            </a:endParaRPr>
          </a:p>
        </p:txBody>
      </p:sp>
      <p:sp>
        <p:nvSpPr>
          <p:cNvPr id="6" name="Llamada de nube 5"/>
          <p:cNvSpPr/>
          <p:nvPr/>
        </p:nvSpPr>
        <p:spPr>
          <a:xfrm>
            <a:off x="643943" y="218160"/>
            <a:ext cx="4365938" cy="2459865"/>
          </a:xfrm>
          <a:prstGeom prst="cloudCallout">
            <a:avLst>
              <a:gd name="adj1" fmla="val 74365"/>
              <a:gd name="adj2" fmla="val 29105"/>
            </a:avLst>
          </a:prstGeom>
          <a:solidFill>
            <a:srgbClr val="FFFF00"/>
          </a:solidFill>
          <a:ln w="571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ES" sz="32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#</a:t>
            </a:r>
            <a:r>
              <a:rPr lang="es-ES" sz="3200" b="1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aulainnova</a:t>
            </a:r>
            <a:endParaRPr lang="es-ES" sz="3200" b="1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ES" sz="3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CFIE </a:t>
            </a:r>
            <a:r>
              <a:rPr lang="es-ES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Salamanca </a:t>
            </a:r>
            <a:r>
              <a:rPr lang="es-ES" sz="2800" dirty="0">
                <a:solidFill>
                  <a:schemeClr val="tx1"/>
                </a:solidFill>
                <a:latin typeface="Arial Narrow" panose="020B0606020202030204" pitchFamily="34" charset="0"/>
              </a:rPr>
              <a:t>2015-16</a:t>
            </a:r>
          </a:p>
          <a:p>
            <a:pPr algn="ctr"/>
            <a:endParaRPr lang="es-ES" sz="3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56134" y="5356049"/>
            <a:ext cx="954519" cy="75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0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iversaconsultores.com/wp-content/uploads/2014/01/creatividad-product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18"/>
          <a:stretch/>
        </p:blipFill>
        <p:spPr bwMode="auto">
          <a:xfrm>
            <a:off x="4443211" y="-23439"/>
            <a:ext cx="7748789" cy="688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940627" y="1692176"/>
            <a:ext cx="4648804" cy="1569660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1.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Están hechas para que el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pensamiento se haga visible</a:t>
            </a:r>
            <a:r>
              <a:rPr lang="es-ES" sz="2400" dirty="0" smtClean="0">
                <a:latin typeface="Franklin Gothic Medium Cond" panose="020B0606030402020204" pitchFamily="34" charset="0"/>
              </a:rPr>
              <a:t>. Todos lo vean, lo aprecien y puedan desarrollar sus capacidades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-1" y="404335"/>
            <a:ext cx="516442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¿Por qué utilizarlas?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40627" y="4004622"/>
            <a:ext cx="4648804" cy="1569660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2.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Los alumnos se hacen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más reflexivos y más </a:t>
            </a:r>
            <a:r>
              <a:rPr lang="es-ES" sz="2400" dirty="0" err="1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metacognitivos</a:t>
            </a:r>
            <a:r>
              <a:rPr lang="es-ES" sz="2400" dirty="0" smtClean="0">
                <a:latin typeface="Franklin Gothic Medium Cond" panose="020B0606030402020204" pitchFamily="34" charset="0"/>
              </a:rPr>
              <a:t>. Empiezan a considerar varios puntos de vista y a ser más autónomos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55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Nube"/>
          <p:cNvSpPr/>
          <p:nvPr/>
        </p:nvSpPr>
        <p:spPr>
          <a:xfrm>
            <a:off x="9018365" y="2263575"/>
            <a:ext cx="3024336" cy="1656184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04979" y="435950"/>
            <a:ext cx="9598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Rutinas de pensamiento de #</a:t>
            </a:r>
            <a:r>
              <a:rPr lang="es-ES" sz="4000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aulainnova</a:t>
            </a:r>
            <a:r>
              <a:rPr lang="es-ES" sz="4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endParaRPr lang="es-ES" sz="4000" spc="-3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718" y="2554294"/>
            <a:ext cx="864096" cy="107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Nube"/>
          <p:cNvSpPr/>
          <p:nvPr/>
        </p:nvSpPr>
        <p:spPr>
          <a:xfrm>
            <a:off x="8935710" y="4308833"/>
            <a:ext cx="1594823" cy="1281027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Nube"/>
          <p:cNvSpPr/>
          <p:nvPr/>
        </p:nvSpPr>
        <p:spPr>
          <a:xfrm>
            <a:off x="7455408" y="5532723"/>
            <a:ext cx="1146805" cy="828092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77118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uadroTexto 4"/>
          <p:cNvSpPr txBox="1"/>
          <p:nvPr/>
        </p:nvSpPr>
        <p:spPr>
          <a:xfrm>
            <a:off x="928467" y="1280161"/>
            <a:ext cx="808989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CSI (Color, símbolo, imagen)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KWL (Qué sé, qué quiero saber, qué he aprendido</a:t>
            </a:r>
            <a:r>
              <a:rPr lang="es-E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3-2-1- Puente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Puntos de brújula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Veo, pienso, me pregunto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Antes pensaba, ahora pienso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Pienso, me interesa, </a:t>
            </a:r>
            <a:r>
              <a:rPr lang="es-E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investigo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Headlines</a:t>
            </a:r>
            <a:r>
              <a:rPr lang="es-E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(Dame un titular)</a:t>
            </a:r>
          </a:p>
          <a:p>
            <a:endParaRPr lang="es-ES" sz="3200" b="1" dirty="0" smtClean="0">
              <a:solidFill>
                <a:prstClr val="black"/>
              </a:solidFill>
            </a:endParaRPr>
          </a:p>
          <a:p>
            <a:pPr marL="342900" indent="-342900">
              <a:buFontTx/>
              <a:buAutoNum type="arabicPeriod"/>
            </a:pPr>
            <a:endParaRPr lang="es-ES" sz="2800" b="1" dirty="0" smtClean="0">
              <a:solidFill>
                <a:prstClr val="black"/>
              </a:solidFill>
            </a:endParaRPr>
          </a:p>
          <a:p>
            <a:pPr marL="342900" indent="-342900">
              <a:buFontTx/>
              <a:buAutoNum type="arabicPeriod"/>
            </a:pPr>
            <a:endParaRPr lang="es-E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7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137151"/>
            <a:ext cx="12192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6000" dirty="0" smtClean="0">
                <a:latin typeface="Arial Narrow" panose="020B0606020202030204" pitchFamily="34" charset="0"/>
              </a:rPr>
              <a:t>Nos presentamos</a:t>
            </a:r>
            <a:r>
              <a:rPr lang="es-ES" sz="7200" dirty="0" smtClean="0">
                <a:latin typeface="Arial Narrow" panose="020B0606020202030204" pitchFamily="34" charset="0"/>
              </a:rPr>
              <a:t>: </a:t>
            </a:r>
            <a:r>
              <a:rPr lang="es-ES" sz="6000" b="1" dirty="0" smtClean="0">
                <a:latin typeface="Arial Narrow" panose="020B0606020202030204" pitchFamily="34" charset="0"/>
              </a:rPr>
              <a:t>RUTINA C.S.I.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32964" y="1474632"/>
            <a:ext cx="8332631" cy="513986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3200" b="1" dirty="0">
                <a:latin typeface="Arial Narrow" panose="020B0606020202030204" pitchFamily="34" charset="0"/>
              </a:rPr>
              <a:t> </a:t>
            </a:r>
            <a:r>
              <a:rPr lang="es-ES" sz="3200" b="1" dirty="0" smtClean="0">
                <a:latin typeface="Arial Narrow" panose="020B0606020202030204" pitchFamily="34" charset="0"/>
              </a:rPr>
              <a:t>  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COLOR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1893194" y="2304287"/>
            <a:ext cx="6877318" cy="39703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			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IMAGEN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6" name="Conector 5"/>
          <p:cNvSpPr/>
          <p:nvPr/>
        </p:nvSpPr>
        <p:spPr>
          <a:xfrm>
            <a:off x="8242480" y="1200329"/>
            <a:ext cx="2562896" cy="2279560"/>
          </a:xfrm>
          <a:prstGeom prst="flowChartConnector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SÍMBOLO</a:t>
            </a:r>
            <a:endParaRPr lang="es-E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74605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06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20599" y="328957"/>
            <a:ext cx="9121635" cy="1200329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FINALIDAD</a:t>
            </a:r>
            <a:r>
              <a:rPr lang="es-ES" sz="2400" dirty="0" smtClean="0">
                <a:latin typeface="Arial Narrow" panose="020B0606020202030204" pitchFamily="34" charset="0"/>
              </a:rPr>
              <a:t>: Ayuda a los alumnos a identificar y depurar la </a:t>
            </a:r>
            <a:r>
              <a:rPr lang="es-ES" sz="2400" b="1" dirty="0" smtClean="0">
                <a:latin typeface="Arial Narrow" panose="020B0606020202030204" pitchFamily="34" charset="0"/>
              </a:rPr>
              <a:t>esencia de las ideas </a:t>
            </a:r>
            <a:r>
              <a:rPr lang="es-ES" sz="2400" dirty="0" smtClean="0">
                <a:latin typeface="Arial Narrow" panose="020B0606020202030204" pitchFamily="34" charset="0"/>
              </a:rPr>
              <a:t>de una lectura, explicación o visionado de manera </a:t>
            </a:r>
            <a:r>
              <a:rPr lang="es-ES" sz="2400" b="1" dirty="0" smtClean="0">
                <a:latin typeface="Arial Narrow" panose="020B0606020202030204" pitchFamily="34" charset="0"/>
              </a:rPr>
              <a:t>no verbal </a:t>
            </a:r>
            <a:r>
              <a:rPr lang="es-ES" sz="2400" dirty="0" smtClean="0">
                <a:latin typeface="Arial Narrow" panose="020B0606020202030204" pitchFamily="34" charset="0"/>
              </a:rPr>
              <a:t>usando un color, un símbolo y una imagen para representarlas.</a:t>
            </a:r>
            <a:endParaRPr lang="es-ES" sz="2400" dirty="0">
              <a:latin typeface="Arial Narrow" panose="020B0606020202030204" pitchFamily="34" charset="0"/>
            </a:endParaRPr>
          </a:p>
        </p:txBody>
      </p:sp>
      <p:sp>
        <p:nvSpPr>
          <p:cNvPr id="5" name="Llamada de nube 4"/>
          <p:cNvSpPr/>
          <p:nvPr/>
        </p:nvSpPr>
        <p:spPr>
          <a:xfrm>
            <a:off x="514123" y="479178"/>
            <a:ext cx="1654629" cy="899886"/>
          </a:xfrm>
          <a:prstGeom prst="cloudCallout">
            <a:avLst>
              <a:gd name="adj1" fmla="val -32921"/>
              <a:gd name="adj2" fmla="val 907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562076" y="1713202"/>
            <a:ext cx="9180158" cy="156966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APLICACIÓN </a:t>
            </a:r>
            <a:r>
              <a:rPr lang="es-ES" sz="2400" dirty="0" smtClean="0">
                <a:latin typeface="Arial Narrow" panose="020B0606020202030204" pitchFamily="34" charset="0"/>
              </a:rPr>
              <a:t>: </a:t>
            </a:r>
            <a:r>
              <a:rPr lang="es-ES" sz="2400" b="1" dirty="0" smtClean="0">
                <a:latin typeface="Arial Narrow" panose="020B0606020202030204" pitchFamily="34" charset="0"/>
              </a:rPr>
              <a:t>Mejorar la comprensión </a:t>
            </a:r>
            <a:r>
              <a:rPr lang="es-ES" sz="2400" dirty="0" smtClean="0">
                <a:latin typeface="Arial Narrow" panose="020B0606020202030204" pitchFamily="34" charset="0"/>
              </a:rPr>
              <a:t>de una lectura, de un visionado o una explicación. La </a:t>
            </a:r>
            <a:r>
              <a:rPr lang="es-ES" sz="2400" b="1" dirty="0" smtClean="0">
                <a:latin typeface="Arial Narrow" panose="020B0606020202030204" pitchFamily="34" charset="0"/>
              </a:rPr>
              <a:t>síntesis</a:t>
            </a:r>
            <a:r>
              <a:rPr lang="es-ES" sz="2400" dirty="0" smtClean="0">
                <a:latin typeface="Arial Narrow" panose="020B0606020202030204" pitchFamily="34" charset="0"/>
              </a:rPr>
              <a:t> ocurre cuando seleccionan un </a:t>
            </a:r>
            <a:r>
              <a:rPr lang="es-ES" sz="2400" b="1" dirty="0" smtClean="0">
                <a:latin typeface="Arial Narrow" panose="020B0606020202030204" pitchFamily="34" charset="0"/>
              </a:rPr>
              <a:t>color, símbolo e imagen </a:t>
            </a:r>
            <a:r>
              <a:rPr lang="es-ES" sz="2400" dirty="0" smtClean="0">
                <a:latin typeface="Arial Narrow" panose="020B0606020202030204" pitchFamily="34" charset="0"/>
              </a:rPr>
              <a:t>para representar 3 ideas. Facilita la discusión cuando comparten sus colores, símbolos o imágenes. </a:t>
            </a:r>
            <a:endParaRPr lang="es-ES" sz="2400" b="1" dirty="0">
              <a:latin typeface="Arial Narrow" panose="020B0606020202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123" y="1701835"/>
            <a:ext cx="1771677" cy="177167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562076" y="3441680"/>
            <a:ext cx="9180158" cy="2677656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MÉTODO</a:t>
            </a:r>
            <a:r>
              <a:rPr lang="es-ES" sz="2400" dirty="0" smtClean="0">
                <a:latin typeface="Arial Narrow" panose="020B0606020202030204" pitchFamily="34" charset="0"/>
              </a:rPr>
              <a:t>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Después de leer,  visionar, … un tema se extraen las ideas más interesantes.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Se selecciona una de ellas y el </a:t>
            </a:r>
            <a:r>
              <a:rPr lang="es-ES" sz="2400" dirty="0">
                <a:latin typeface="Arial Narrow" panose="020B0606020202030204" pitchFamily="34" charset="0"/>
              </a:rPr>
              <a:t>profesor/a </a:t>
            </a:r>
            <a:r>
              <a:rPr lang="es-ES" sz="2400" dirty="0" smtClean="0">
                <a:latin typeface="Arial Narrow" panose="020B0606020202030204" pitchFamily="34" charset="0"/>
              </a:rPr>
              <a:t>pregunta: ¿Qué </a:t>
            </a:r>
            <a:r>
              <a:rPr lang="es-ES" sz="2400" b="1" dirty="0" smtClean="0">
                <a:latin typeface="Arial Narrow" panose="020B0606020202030204" pitchFamily="34" charset="0"/>
              </a:rPr>
              <a:t>color</a:t>
            </a:r>
            <a:r>
              <a:rPr lang="es-ES" sz="2400" dirty="0" smtClean="0">
                <a:latin typeface="Arial Narrow" panose="020B0606020202030204" pitchFamily="34" charset="0"/>
              </a:rPr>
              <a:t> utilizarías para representarla?</a:t>
            </a:r>
            <a:r>
              <a:rPr lang="es-ES" sz="2400" dirty="0">
                <a:latin typeface="Arial Narrow" panose="020B0606020202030204" pitchFamily="34" charset="0"/>
              </a:rPr>
              <a:t> </a:t>
            </a:r>
            <a:endParaRPr lang="es-ES" sz="2400" dirty="0" smtClean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Selecciona otra idea y pregunta ¿Qué </a:t>
            </a:r>
            <a:r>
              <a:rPr lang="es-ES" sz="2400" b="1" dirty="0" smtClean="0">
                <a:latin typeface="Arial Narrow" panose="020B0606020202030204" pitchFamily="34" charset="0"/>
              </a:rPr>
              <a:t>símbolo</a:t>
            </a:r>
            <a:r>
              <a:rPr lang="es-ES" sz="2400" dirty="0" smtClean="0">
                <a:latin typeface="Arial Narrow" panose="020B0606020202030204" pitchFamily="34" charset="0"/>
              </a:rPr>
              <a:t> podría representarla?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Selecciona otra idea y pregunta de nuevo ¿Qué </a:t>
            </a:r>
            <a:r>
              <a:rPr lang="es-ES" sz="2400" b="1" dirty="0" smtClean="0">
                <a:latin typeface="Arial Narrow" panose="020B0606020202030204" pitchFamily="34" charset="0"/>
              </a:rPr>
              <a:t>imagen</a:t>
            </a:r>
            <a:r>
              <a:rPr lang="es-ES" sz="2400" dirty="0" smtClean="0">
                <a:latin typeface="Arial Narrow" panose="020B0606020202030204" pitchFamily="34" charset="0"/>
              </a:rPr>
              <a:t> utilizarías para representar esta idea?</a:t>
            </a:r>
            <a:endParaRPr lang="es-ES" sz="2400" dirty="0">
              <a:latin typeface="Arial Narrow" panose="020B0606020202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485163" y="6044665"/>
            <a:ext cx="2257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Franklin Gothic Medium Cond" panose="020B0606030402020204" pitchFamily="34" charset="0"/>
              </a:rPr>
              <a:t>C.S.I.</a:t>
            </a:r>
            <a:endParaRPr lang="es-ES" sz="3200" dirty="0">
              <a:latin typeface="Franklin Gothic Medium Cond" panose="020B06060304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874" y="3796283"/>
            <a:ext cx="2143125" cy="2143125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96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065" cy="813276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532" y="433365"/>
            <a:ext cx="12192000" cy="1015663"/>
          </a:xfrm>
          <a:prstGeom prst="rect">
            <a:avLst/>
          </a:prstGeom>
          <a:solidFill>
            <a:srgbClr val="FFFF00">
              <a:alpha val="63137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6000" dirty="0" smtClean="0">
                <a:latin typeface="Arial Narrow" panose="020B0606020202030204" pitchFamily="34" charset="0"/>
              </a:rPr>
              <a:t>Sobre porfolio: </a:t>
            </a:r>
            <a:r>
              <a:rPr lang="es-ES" sz="6000" b="1" dirty="0" smtClean="0">
                <a:latin typeface="Arial Narrow" panose="020B0606020202030204" pitchFamily="34" charset="0"/>
              </a:rPr>
              <a:t>RUTINA K.W.L</a:t>
            </a:r>
          </a:p>
        </p:txBody>
      </p:sp>
    </p:spTree>
    <p:extLst>
      <p:ext uri="{BB962C8B-B14F-4D97-AF65-F5344CB8AC3E}">
        <p14:creationId xmlns:p14="http://schemas.microsoft.com/office/powerpoint/2010/main" val="214253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3234" y="-141667"/>
            <a:ext cx="12415234" cy="880705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" y="0"/>
            <a:ext cx="372793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¡Comenzamos!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439745" y="2419280"/>
            <a:ext cx="372793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latin typeface="Arial Narrow" panose="020B0606020202030204" pitchFamily="34" charset="0"/>
              </a:rPr>
              <a:t>3-2-1 PUENTE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038657" y="5102887"/>
            <a:ext cx="1463005" cy="589862"/>
          </a:xfrm>
          <a:prstGeom prst="rect">
            <a:avLst/>
          </a:prstGeom>
          <a:solidFill>
            <a:schemeClr val="tx1"/>
          </a:solidFill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3 </a:t>
            </a:r>
            <a:r>
              <a:rPr lang="es-E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ideas</a:t>
            </a:r>
            <a:endParaRPr lang="es-E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751548" y="5646516"/>
            <a:ext cx="2447743" cy="584775"/>
          </a:xfrm>
          <a:prstGeom prst="rect">
            <a:avLst/>
          </a:prstGeom>
          <a:solidFill>
            <a:schemeClr val="tx1"/>
          </a:solidFill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2 </a:t>
            </a:r>
            <a:r>
              <a:rPr lang="es-E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preguntas</a:t>
            </a:r>
            <a:endParaRPr lang="es-E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672906" y="5401241"/>
            <a:ext cx="3505956" cy="584775"/>
          </a:xfrm>
          <a:prstGeom prst="rect">
            <a:avLst/>
          </a:prstGeom>
          <a:solidFill>
            <a:schemeClr val="tx1"/>
          </a:solidFill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1 </a:t>
            </a:r>
            <a:r>
              <a:rPr lang="es-E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metáfora/analogía</a:t>
            </a:r>
            <a:endParaRPr lang="es-E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167683" y="6642556"/>
            <a:ext cx="39538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http://www.elsurderomero.com/2013/06/puente-suazo-de-san-fernando-en-dibujo.html</a:t>
            </a:r>
          </a:p>
        </p:txBody>
      </p:sp>
    </p:spTree>
    <p:extLst>
      <p:ext uri="{BB962C8B-B14F-4D97-AF65-F5344CB8AC3E}">
        <p14:creationId xmlns:p14="http://schemas.microsoft.com/office/powerpoint/2010/main" val="215208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26263" y="328957"/>
            <a:ext cx="8304113" cy="1200329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FINALIDAD</a:t>
            </a:r>
            <a:r>
              <a:rPr lang="es-ES" sz="2400" dirty="0" smtClean="0">
                <a:latin typeface="Arial Narrow" panose="020B0606020202030204" pitchFamily="34" charset="0"/>
              </a:rPr>
              <a:t>: Activar el </a:t>
            </a:r>
            <a:r>
              <a:rPr lang="es-ES" sz="2400" b="1" dirty="0" smtClean="0">
                <a:latin typeface="Arial Narrow" panose="020B0606020202030204" pitchFamily="34" charset="0"/>
              </a:rPr>
              <a:t>conocimiento previo </a:t>
            </a:r>
            <a:r>
              <a:rPr lang="es-ES" sz="2400" dirty="0" smtClean="0">
                <a:latin typeface="Arial Narrow" panose="020B0606020202030204" pitchFamily="34" charset="0"/>
              </a:rPr>
              <a:t>y hacer </a:t>
            </a:r>
            <a:r>
              <a:rPr lang="es-ES" sz="2400" b="1" dirty="0" smtClean="0">
                <a:latin typeface="Arial Narrow" panose="020B0606020202030204" pitchFamily="34" charset="0"/>
              </a:rPr>
              <a:t>conexiones</a:t>
            </a:r>
            <a:r>
              <a:rPr lang="es-ES" sz="2400" dirty="0" smtClean="0">
                <a:latin typeface="Arial Narrow" panose="020B0606020202030204" pitchFamily="34" charset="0"/>
              </a:rPr>
              <a:t>. </a:t>
            </a:r>
            <a:endParaRPr lang="es-ES" sz="2400" dirty="0">
              <a:latin typeface="Arial Narrow" panose="020B0606020202030204" pitchFamily="34" charset="0"/>
            </a:endParaRPr>
          </a:p>
          <a:p>
            <a:r>
              <a:rPr lang="es-ES" sz="2400" dirty="0" smtClean="0">
                <a:latin typeface="Arial Narrow" panose="020B0606020202030204" pitchFamily="34" charset="0"/>
              </a:rPr>
              <a:t>Descubrir ideas iniciales de un tema y conectarlas con un nuevo pensamiento al finalizar</a:t>
            </a:r>
            <a:endParaRPr lang="es-ES" sz="2400" dirty="0">
              <a:latin typeface="Arial Narrow" panose="020B0606020202030204" pitchFamily="34" charset="0"/>
            </a:endParaRPr>
          </a:p>
        </p:txBody>
      </p:sp>
      <p:sp>
        <p:nvSpPr>
          <p:cNvPr id="5" name="Llamada de nube 4"/>
          <p:cNvSpPr/>
          <p:nvPr/>
        </p:nvSpPr>
        <p:spPr>
          <a:xfrm>
            <a:off x="907448" y="479178"/>
            <a:ext cx="1654629" cy="899886"/>
          </a:xfrm>
          <a:prstGeom prst="cloudCallout">
            <a:avLst>
              <a:gd name="adj1" fmla="val -32921"/>
              <a:gd name="adj2" fmla="val 907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926263" y="1713202"/>
            <a:ext cx="8304112" cy="120032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APLICACIÓN </a:t>
            </a:r>
            <a:r>
              <a:rPr lang="es-ES" sz="2400" dirty="0" smtClean="0">
                <a:latin typeface="Arial Narrow" panose="020B0606020202030204" pitchFamily="34" charset="0"/>
              </a:rPr>
              <a:t>: A la comprensión de un concepto con el paso del tiempo. Siempre que se adquiere una </a:t>
            </a:r>
            <a:r>
              <a:rPr lang="es-ES" sz="2400" b="1" dirty="0" smtClean="0">
                <a:latin typeface="Arial Narrow" panose="020B0606020202030204" pitchFamily="34" charset="0"/>
              </a:rPr>
              <a:t>nueva información </a:t>
            </a:r>
            <a:r>
              <a:rPr lang="es-ES" sz="2400" dirty="0" smtClean="0">
                <a:latin typeface="Arial Narrow" panose="020B0606020202030204" pitchFamily="34" charset="0"/>
              </a:rPr>
              <a:t>se puede construir un </a:t>
            </a:r>
            <a:r>
              <a:rPr lang="es-ES" sz="2400" b="1" dirty="0" smtClean="0">
                <a:latin typeface="Arial Narrow" panose="020B0606020202030204" pitchFamily="34" charset="0"/>
              </a:rPr>
              <a:t>puente</a:t>
            </a:r>
            <a:r>
              <a:rPr lang="es-ES" sz="2400" dirty="0" smtClean="0">
                <a:latin typeface="Arial Narrow" panose="020B0606020202030204" pitchFamily="34" charset="0"/>
              </a:rPr>
              <a:t> entre </a:t>
            </a:r>
            <a:r>
              <a:rPr lang="es-ES" sz="2400" b="1" dirty="0" smtClean="0">
                <a:latin typeface="Arial Narrow" panose="020B0606020202030204" pitchFamily="34" charset="0"/>
              </a:rPr>
              <a:t>nuevas ideas </a:t>
            </a:r>
            <a:r>
              <a:rPr lang="es-ES" sz="2400" dirty="0" smtClean="0">
                <a:latin typeface="Arial Narrow" panose="020B0606020202030204" pitchFamily="34" charset="0"/>
              </a:rPr>
              <a:t>y </a:t>
            </a:r>
            <a:r>
              <a:rPr lang="es-ES" sz="2400" b="1" dirty="0" smtClean="0">
                <a:latin typeface="Arial Narrow" panose="020B0606020202030204" pitchFamily="34" charset="0"/>
              </a:rPr>
              <a:t>conocimientos previos</a:t>
            </a:r>
            <a:endParaRPr lang="es-ES" sz="2400" b="1" dirty="0">
              <a:latin typeface="Arial Narrow" panose="020B0606020202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8922" y="1713202"/>
            <a:ext cx="1771677" cy="177167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926263" y="3078208"/>
            <a:ext cx="8304112" cy="3046988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MÉTODO</a:t>
            </a:r>
            <a:r>
              <a:rPr lang="es-ES" sz="2400" dirty="0" smtClean="0">
                <a:latin typeface="Arial Narrow" panose="020B0606020202030204" pitchFamily="34" charset="0"/>
              </a:rPr>
              <a:t>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Conocido el tema se señalan </a:t>
            </a:r>
            <a:r>
              <a:rPr lang="es-ES" sz="2400" b="1" dirty="0" smtClean="0">
                <a:latin typeface="Arial Narrow" panose="020B0606020202030204" pitchFamily="34" charset="0"/>
              </a:rPr>
              <a:t>individualmente</a:t>
            </a:r>
            <a:r>
              <a:rPr lang="es-ES" sz="2400" dirty="0" smtClean="0">
                <a:latin typeface="Arial Narrow" panose="020B0606020202030204" pitchFamily="34" charset="0"/>
              </a:rPr>
              <a:t> 3 ideas, 2 preguntas y 1 metáfora o analogía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Después se realiza alguna actividad sobre el tema (mejor las que ayuden a pensar en nuevas direcciones)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Se completa el </a:t>
            </a:r>
            <a:r>
              <a:rPr lang="es-ES" sz="2400" b="1" dirty="0" smtClean="0">
                <a:latin typeface="Arial Narrow" panose="020B0606020202030204" pitchFamily="34" charset="0"/>
              </a:rPr>
              <a:t>3-2-1</a:t>
            </a:r>
            <a:r>
              <a:rPr lang="es-ES" sz="2400" dirty="0" smtClean="0">
                <a:latin typeface="Arial Narrow" panose="020B0606020202030204" pitchFamily="34" charset="0"/>
              </a:rPr>
              <a:t> </a:t>
            </a:r>
            <a:r>
              <a:rPr lang="es-ES" sz="2400" b="1" dirty="0" smtClean="0">
                <a:latin typeface="Arial Narrow" panose="020B0606020202030204" pitchFamily="34" charset="0"/>
              </a:rPr>
              <a:t>al final </a:t>
            </a:r>
            <a:r>
              <a:rPr lang="es-ES" sz="2400" dirty="0" smtClean="0">
                <a:latin typeface="Arial Narrow" panose="020B0606020202030204" pitchFamily="34" charset="0"/>
              </a:rPr>
              <a:t>de la actividad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 smtClean="0">
                <a:latin typeface="Arial Narrow" panose="020B0606020202030204" pitchFamily="34" charset="0"/>
              </a:rPr>
              <a:t>Comparten en parejas </a:t>
            </a:r>
            <a:r>
              <a:rPr lang="es-ES" sz="2400" dirty="0" smtClean="0">
                <a:latin typeface="Arial Narrow" panose="020B0606020202030204" pitchFamily="34" charset="0"/>
              </a:rPr>
              <a:t>su pensamiento inicial y el nuevo explicando cómo y por qué ha cambiado</a:t>
            </a:r>
            <a:endParaRPr lang="es-ES" sz="2400" dirty="0">
              <a:latin typeface="Arial Narrow" panose="020B0606020202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17249" y="6130179"/>
            <a:ext cx="2257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Franklin Gothic Medium Cond" panose="020B0606030402020204" pitchFamily="34" charset="0"/>
              </a:rPr>
              <a:t>3-2-1 Puente</a:t>
            </a:r>
            <a:endParaRPr lang="es-ES" sz="3200" dirty="0">
              <a:latin typeface="Franklin Gothic Medium Cond" panose="020B06060304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197" y="3819017"/>
            <a:ext cx="2143125" cy="2143125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93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de brujula dibuj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7137">
            <a:off x="4146292" y="2375607"/>
            <a:ext cx="3881485" cy="396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-8964" y="452592"/>
            <a:ext cx="12192000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4400" dirty="0" smtClean="0">
                <a:latin typeface="Arial Narrow" panose="020B0606020202030204" pitchFamily="34" charset="0"/>
              </a:rPr>
              <a:t>Reflexiono sobre Innovación Metodológica</a:t>
            </a:r>
          </a:p>
          <a:p>
            <a:pPr algn="ctr"/>
            <a:r>
              <a:rPr lang="es-ES" sz="4000" dirty="0" smtClean="0">
                <a:latin typeface="Arial Narrow" panose="020B0606020202030204" pitchFamily="34" charset="0"/>
              </a:rPr>
              <a:t>RUTINA </a:t>
            </a:r>
            <a:r>
              <a:rPr lang="es-ES" sz="4000" b="1" dirty="0" smtClean="0">
                <a:latin typeface="Arial Narrow" panose="020B0606020202030204" pitchFamily="34" charset="0"/>
              </a:rPr>
              <a:t>PUNTOS DE BRÚJULA</a:t>
            </a:r>
            <a:endParaRPr lang="es-ES" sz="4000" b="1" dirty="0">
              <a:latin typeface="Arial Narrow" panose="020B0606020202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949263" y="2086750"/>
            <a:ext cx="2923504" cy="584775"/>
          </a:xfrm>
          <a:prstGeom prst="rect">
            <a:avLst/>
          </a:prstGeom>
          <a:solidFill>
            <a:schemeClr val="tx1"/>
          </a:solidFill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N</a:t>
            </a:r>
            <a:r>
              <a:rPr lang="es-ES" sz="32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: </a:t>
            </a:r>
            <a:r>
              <a:rPr lang="es-ES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Necesito saber</a:t>
            </a:r>
            <a:endParaRPr lang="es-E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356244" y="4046532"/>
            <a:ext cx="2358979" cy="589862"/>
          </a:xfrm>
          <a:prstGeom prst="rect">
            <a:avLst/>
          </a:prstGeom>
          <a:solidFill>
            <a:schemeClr val="tx1"/>
          </a:solidFill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E</a:t>
            </a:r>
            <a:r>
              <a:rPr lang="es-ES" sz="32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: </a:t>
            </a:r>
            <a:r>
              <a:rPr lang="es-ES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Emociona</a:t>
            </a:r>
            <a:endParaRPr lang="es-E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617488" y="5934499"/>
            <a:ext cx="3758485" cy="584775"/>
          </a:xfrm>
          <a:prstGeom prst="rect">
            <a:avLst/>
          </a:prstGeom>
          <a:solidFill>
            <a:schemeClr val="tx1"/>
          </a:solidFill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S</a:t>
            </a:r>
            <a:r>
              <a:rPr lang="es-ES" sz="32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: </a:t>
            </a:r>
            <a:r>
              <a:rPr lang="es-ES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Situación de partida</a:t>
            </a:r>
            <a:endParaRPr lang="es-E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618760" y="4043988"/>
            <a:ext cx="2358979" cy="589862"/>
          </a:xfrm>
          <a:prstGeom prst="rect">
            <a:avLst/>
          </a:prstGeom>
          <a:solidFill>
            <a:schemeClr val="tx1"/>
          </a:solidFill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W</a:t>
            </a:r>
            <a:r>
              <a:rPr lang="es-ES" sz="32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: </a:t>
            </a:r>
            <a:r>
              <a:rPr lang="es-ES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Preocupa</a:t>
            </a:r>
            <a:endParaRPr lang="es-E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10964" y="6187043"/>
            <a:ext cx="837222" cy="664462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4" y="6278418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69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26263" y="328957"/>
            <a:ext cx="8304113" cy="1200329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FINALIDAD</a:t>
            </a:r>
            <a:r>
              <a:rPr lang="es-ES" sz="2400" dirty="0" smtClean="0">
                <a:latin typeface="Arial Narrow" panose="020B0606020202030204" pitchFamily="34" charset="0"/>
              </a:rPr>
              <a:t>: Ayuda a </a:t>
            </a:r>
            <a:r>
              <a:rPr lang="es-ES" sz="2400" b="1" dirty="0" smtClean="0">
                <a:latin typeface="Arial Narrow" panose="020B0606020202030204" pitchFamily="34" charset="0"/>
              </a:rPr>
              <a:t>profundizar en una idea y evaluarla</a:t>
            </a:r>
            <a:r>
              <a:rPr lang="es-ES" sz="2400" dirty="0" smtClean="0">
                <a:latin typeface="Arial Narrow" panose="020B0606020202030204" pitchFamily="34" charset="0"/>
              </a:rPr>
              <a:t>. Sirve para analizar </a:t>
            </a:r>
            <a:r>
              <a:rPr lang="es-ES" sz="2400" b="1" dirty="0" smtClean="0">
                <a:latin typeface="Arial Narrow" panose="020B0606020202030204" pitchFamily="34" charset="0"/>
              </a:rPr>
              <a:t>distintas posturas </a:t>
            </a:r>
            <a:r>
              <a:rPr lang="es-ES" sz="2400" dirty="0" smtClean="0">
                <a:latin typeface="Arial Narrow" panose="020B0606020202030204" pitchFamily="34" charset="0"/>
              </a:rPr>
              <a:t>de una idea antes de formar una opinión al respecto</a:t>
            </a:r>
            <a:endParaRPr lang="es-ES" sz="2400" dirty="0">
              <a:latin typeface="Arial Narrow" panose="020B0606020202030204" pitchFamily="34" charset="0"/>
            </a:endParaRPr>
          </a:p>
        </p:txBody>
      </p:sp>
      <p:sp>
        <p:nvSpPr>
          <p:cNvPr id="5" name="Llamada de nube 4"/>
          <p:cNvSpPr/>
          <p:nvPr/>
        </p:nvSpPr>
        <p:spPr>
          <a:xfrm>
            <a:off x="907448" y="479178"/>
            <a:ext cx="1654629" cy="899886"/>
          </a:xfrm>
          <a:prstGeom prst="cloudCallout">
            <a:avLst>
              <a:gd name="adj1" fmla="val -32921"/>
              <a:gd name="adj2" fmla="val 907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926263" y="1713202"/>
            <a:ext cx="8304112" cy="120032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fontAlgn="base"/>
            <a:r>
              <a:rPr lang="es-ES" sz="2400" b="1" dirty="0" smtClean="0">
                <a:latin typeface="Arial Narrow" panose="020B0606020202030204" pitchFamily="34" charset="0"/>
              </a:rPr>
              <a:t>APLICACIÓN </a:t>
            </a:r>
            <a:r>
              <a:rPr lang="es-ES" sz="2400" dirty="0" smtClean="0">
                <a:latin typeface="Arial Narrow" panose="020B0606020202030204" pitchFamily="34" charset="0"/>
              </a:rPr>
              <a:t>: </a:t>
            </a:r>
            <a:r>
              <a:rPr lang="es-ES" sz="2400" dirty="0">
                <a:latin typeface="Arial Narrow" panose="020B0606020202030204" pitchFamily="34" charset="0"/>
              </a:rPr>
              <a:t>Esta rutina funciona bien para </a:t>
            </a:r>
            <a:r>
              <a:rPr lang="es-ES" sz="2400" b="1" dirty="0" smtClean="0">
                <a:latin typeface="Arial Narrow" panose="020B0606020202030204" pitchFamily="34" charset="0"/>
              </a:rPr>
              <a:t>explorar diversas facetas </a:t>
            </a:r>
            <a:r>
              <a:rPr lang="es-ES" sz="2400" dirty="0">
                <a:latin typeface="Arial Narrow" panose="020B0606020202030204" pitchFamily="34" charset="0"/>
              </a:rPr>
              <a:t>de una </a:t>
            </a:r>
            <a:r>
              <a:rPr lang="es-ES" sz="2400" dirty="0" smtClean="0">
                <a:latin typeface="Arial Narrow" panose="020B0606020202030204" pitchFamily="34" charset="0"/>
              </a:rPr>
              <a:t>idea </a:t>
            </a:r>
            <a:r>
              <a:rPr lang="es-ES" sz="2400" b="1" dirty="0">
                <a:latin typeface="Arial Narrow" panose="020B0606020202030204" pitchFamily="34" charset="0"/>
              </a:rPr>
              <a:t>antes de tomar una </a:t>
            </a:r>
            <a:r>
              <a:rPr lang="es-ES" sz="2400" b="1" dirty="0" smtClean="0">
                <a:latin typeface="Arial Narrow" panose="020B0606020202030204" pitchFamily="34" charset="0"/>
              </a:rPr>
              <a:t>posición </a:t>
            </a:r>
            <a:r>
              <a:rPr lang="es-ES" sz="2400" dirty="0">
                <a:latin typeface="Arial Narrow" panose="020B0606020202030204" pitchFamily="34" charset="0"/>
              </a:rPr>
              <a:t>o expresar una opinión al respecto</a:t>
            </a:r>
            <a:r>
              <a:rPr lang="es-ES" sz="2400" dirty="0" smtClean="0"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8922" y="1713202"/>
            <a:ext cx="1771677" cy="177167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926263" y="3097447"/>
            <a:ext cx="8304112" cy="3046988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MÉTODO</a:t>
            </a:r>
            <a:r>
              <a:rPr lang="es-ES" sz="2400" dirty="0" smtClean="0">
                <a:latin typeface="Arial Narrow" panose="020B0606020202030204" pitchFamily="34" charset="0"/>
              </a:rPr>
              <a:t> : </a:t>
            </a:r>
            <a:r>
              <a:rPr lang="es-ES" sz="2400" dirty="0">
                <a:latin typeface="Arial Narrow" panose="020B0606020202030204" pitchFamily="34" charset="0"/>
              </a:rPr>
              <a:t>Es posible registrar las respuestas utilizando las </a:t>
            </a:r>
            <a:r>
              <a:rPr lang="es-ES" sz="2400" b="1" dirty="0">
                <a:latin typeface="Arial Narrow" panose="020B0606020202030204" pitchFamily="34" charset="0"/>
              </a:rPr>
              <a:t>direcciones de la brújula </a:t>
            </a:r>
            <a:r>
              <a:rPr lang="es-ES" sz="2400" dirty="0">
                <a:latin typeface="Arial Narrow" panose="020B0606020202030204" pitchFamily="34" charset="0"/>
              </a:rPr>
              <a:t>para proporcionar un </a:t>
            </a:r>
            <a:r>
              <a:rPr lang="es-ES" sz="2400" b="1" dirty="0">
                <a:latin typeface="Arial Narrow" panose="020B0606020202030204" pitchFamily="34" charset="0"/>
              </a:rPr>
              <a:t>ancla visual</a:t>
            </a:r>
            <a:r>
              <a:rPr lang="es-ES" sz="2400" b="1" dirty="0" smtClean="0">
                <a:latin typeface="Arial Narrow" panose="020B0606020202030204" pitchFamily="34" charset="0"/>
              </a:rPr>
              <a:t> </a:t>
            </a:r>
          </a:p>
          <a:p>
            <a:pPr fontAlgn="base"/>
            <a:r>
              <a:rPr lang="es-ES" sz="2400" b="1" dirty="0" smtClean="0">
                <a:latin typeface="Arial Narrow" panose="020B0606020202030204" pitchFamily="34" charset="0"/>
              </a:rPr>
              <a:t>E</a:t>
            </a:r>
            <a:r>
              <a:rPr lang="es-ES" sz="2400" dirty="0">
                <a:latin typeface="Arial Narrow" panose="020B0606020202030204" pitchFamily="34" charset="0"/>
              </a:rPr>
              <a:t>. ¿Qué te gusta/</a:t>
            </a:r>
            <a:r>
              <a:rPr lang="es-ES" sz="2400" b="1" dirty="0">
                <a:latin typeface="Arial Narrow" panose="020B0606020202030204" pitchFamily="34" charset="0"/>
              </a:rPr>
              <a:t>emociona </a:t>
            </a:r>
            <a:r>
              <a:rPr lang="es-ES" sz="2400" dirty="0">
                <a:latin typeface="Arial Narrow" panose="020B0606020202030204" pitchFamily="34" charset="0"/>
              </a:rPr>
              <a:t>de esta idea? ¿Cuál es el lado positivo?</a:t>
            </a:r>
          </a:p>
          <a:p>
            <a:pPr fontAlgn="base"/>
            <a:r>
              <a:rPr lang="es-ES" sz="2400" b="1" dirty="0">
                <a:latin typeface="Arial Narrow" panose="020B0606020202030204" pitchFamily="34" charset="0"/>
              </a:rPr>
              <a:t>N</a:t>
            </a:r>
            <a:r>
              <a:rPr lang="es-ES" sz="2400" dirty="0">
                <a:latin typeface="Arial Narrow" panose="020B0606020202030204" pitchFamily="34" charset="0"/>
              </a:rPr>
              <a:t>. ¿Qué </a:t>
            </a:r>
            <a:r>
              <a:rPr lang="es-ES" sz="2400" b="1" dirty="0">
                <a:latin typeface="Arial Narrow" panose="020B0606020202030204" pitchFamily="34" charset="0"/>
              </a:rPr>
              <a:t>necesito saber </a:t>
            </a:r>
            <a:r>
              <a:rPr lang="es-ES" sz="2400" dirty="0">
                <a:latin typeface="Arial Narrow" panose="020B0606020202030204" pitchFamily="34" charset="0"/>
              </a:rPr>
              <a:t>o averiguar acerca de esta idea?</a:t>
            </a:r>
          </a:p>
          <a:p>
            <a:pPr fontAlgn="base"/>
            <a:r>
              <a:rPr lang="es-ES" sz="2400" b="1" dirty="0">
                <a:latin typeface="Arial Narrow" panose="020B0606020202030204" pitchFamily="34" charset="0"/>
              </a:rPr>
              <a:t>S</a:t>
            </a:r>
            <a:r>
              <a:rPr lang="es-ES" sz="2400" dirty="0">
                <a:latin typeface="Arial Narrow" panose="020B0606020202030204" pitchFamily="34" charset="0"/>
              </a:rPr>
              <a:t>. ¿Cuál es tu </a:t>
            </a:r>
            <a:r>
              <a:rPr lang="es-ES" sz="2400" b="1" dirty="0">
                <a:latin typeface="Arial Narrow" panose="020B0606020202030204" pitchFamily="34" charset="0"/>
              </a:rPr>
              <a:t>situación de partida</a:t>
            </a:r>
            <a:r>
              <a:rPr lang="es-ES" sz="2400" dirty="0">
                <a:latin typeface="Arial Narrow" panose="020B0606020202030204" pitchFamily="34" charset="0"/>
              </a:rPr>
              <a:t>? ¿Cuál es tu opinión al respecto? </a:t>
            </a:r>
          </a:p>
          <a:p>
            <a:pPr fontAlgn="base"/>
            <a:r>
              <a:rPr lang="es-ES" sz="2400" b="1" dirty="0">
                <a:latin typeface="Arial Narrow" panose="020B0606020202030204" pitchFamily="34" charset="0"/>
              </a:rPr>
              <a:t>O</a:t>
            </a:r>
            <a:r>
              <a:rPr lang="es-ES" sz="2400" dirty="0">
                <a:latin typeface="Arial Narrow" panose="020B0606020202030204" pitchFamily="34" charset="0"/>
              </a:rPr>
              <a:t>. ¿Qué </a:t>
            </a:r>
            <a:r>
              <a:rPr lang="es-ES" sz="2400" b="1" dirty="0">
                <a:latin typeface="Arial Narrow" panose="020B0606020202030204" pitchFamily="34" charset="0"/>
              </a:rPr>
              <a:t>te preocupa </a:t>
            </a:r>
            <a:r>
              <a:rPr lang="es-ES" sz="2400" dirty="0">
                <a:latin typeface="Arial Narrow" panose="020B0606020202030204" pitchFamily="34" charset="0"/>
              </a:rPr>
              <a:t>acerca de esta idea? ¿Cuáles son sus inconvenientes? (</a:t>
            </a:r>
            <a:r>
              <a:rPr lang="es-ES" sz="2400" b="1" i="1" dirty="0" err="1">
                <a:latin typeface="Arial Narrow" panose="020B0606020202030204" pitchFamily="34" charset="0"/>
              </a:rPr>
              <a:t>W</a:t>
            </a:r>
            <a:r>
              <a:rPr lang="es-ES" sz="2400" i="1" dirty="0" err="1">
                <a:latin typeface="Arial Narrow" panose="020B0606020202030204" pitchFamily="34" charset="0"/>
              </a:rPr>
              <a:t>orrisome</a:t>
            </a:r>
            <a:r>
              <a:rPr lang="es-ES" sz="2400" dirty="0">
                <a:latin typeface="Arial Narrow" panose="020B0606020202030204" pitchFamily="34" charset="0"/>
              </a:rPr>
              <a:t> en inglés)</a:t>
            </a:r>
          </a:p>
          <a:p>
            <a:endParaRPr lang="es-ES" sz="2400" dirty="0" smtClean="0">
              <a:latin typeface="Arial Narrow" panose="020B0606020202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617527" y="6130179"/>
            <a:ext cx="3256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Franklin Gothic Medium Cond" panose="020B0606030402020204" pitchFamily="34" charset="0"/>
              </a:rPr>
              <a:t>Puntos de brújula</a:t>
            </a:r>
            <a:endParaRPr lang="es-ES" sz="3200" dirty="0">
              <a:latin typeface="Franklin Gothic Medium Cond" panose="020B06060304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197" y="3819017"/>
            <a:ext cx="2143125" cy="2143125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62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37590" t="4562" r="6910" b="16960"/>
          <a:stretch/>
        </p:blipFill>
        <p:spPr>
          <a:xfrm>
            <a:off x="3531722" y="2364872"/>
            <a:ext cx="4559121" cy="376063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256016"/>
            <a:ext cx="12192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s-ES" sz="4400" b="1" dirty="0" smtClean="0">
                <a:latin typeface="Tw Cen MT Condensed Extra Bold" panose="020B0803020202020204" pitchFamily="34" charset="0"/>
              </a:rPr>
              <a:t>TBL (</a:t>
            </a:r>
            <a:r>
              <a:rPr lang="es-ES" sz="4400" b="1" dirty="0" err="1" smtClean="0">
                <a:latin typeface="Tw Cen MT Condensed Extra Bold" panose="020B0803020202020204" pitchFamily="34" charset="0"/>
              </a:rPr>
              <a:t>Thinking</a:t>
            </a:r>
            <a:r>
              <a:rPr lang="es-ES" sz="4400" b="1" dirty="0" smtClean="0">
                <a:latin typeface="Tw Cen MT Condensed Extra Bold" panose="020B0803020202020204" pitchFamily="34" charset="0"/>
              </a:rPr>
              <a:t> </a:t>
            </a:r>
            <a:r>
              <a:rPr lang="es-ES" sz="4400" b="1" dirty="0" err="1" smtClean="0">
                <a:latin typeface="Tw Cen MT Condensed Extra Bold" panose="020B0803020202020204" pitchFamily="34" charset="0"/>
              </a:rPr>
              <a:t>Based</a:t>
            </a:r>
            <a:r>
              <a:rPr lang="es-ES" sz="4400" b="1" dirty="0" smtClean="0">
                <a:latin typeface="Tw Cen MT Condensed Extra Bold" panose="020B0803020202020204" pitchFamily="34" charset="0"/>
              </a:rPr>
              <a:t> </a:t>
            </a:r>
            <a:r>
              <a:rPr lang="es-ES" sz="4400" b="1" dirty="0" err="1" smtClean="0">
                <a:latin typeface="Tw Cen MT Condensed Extra Bold" panose="020B0803020202020204" pitchFamily="34" charset="0"/>
              </a:rPr>
              <a:t>Learning</a:t>
            </a:r>
            <a:r>
              <a:rPr lang="es-ES" sz="4400" b="1" dirty="0" smtClean="0">
                <a:latin typeface="Tw Cen MT Condensed Extra Bold" panose="020B0803020202020204" pitchFamily="34" charset="0"/>
              </a:rPr>
              <a:t>) : Preguntas poderosas</a:t>
            </a:r>
            <a:endParaRPr lang="es-ES" sz="4400" b="1" dirty="0">
              <a:latin typeface="Tw Cen MT Condensed Extra Bold" panose="020B0803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154404" y="1144735"/>
            <a:ext cx="3758485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Franklin Gothic Medium Cond" panose="020B0606030402020204" pitchFamily="34" charset="0"/>
              </a:rPr>
              <a:t>¿Qué significa para ti ser </a:t>
            </a:r>
            <a:r>
              <a:rPr lang="es-ES" sz="2800" b="1" dirty="0">
                <a:latin typeface="Franklin Gothic Medium Cond" panose="020B0606030402020204" pitchFamily="34" charset="0"/>
              </a:rPr>
              <a:t>buen pensador</a:t>
            </a:r>
            <a:r>
              <a:rPr lang="es-ES" sz="2800" dirty="0">
                <a:latin typeface="Franklin Gothic Medium Cond" panose="020B0606030402020204" pitchFamily="34" charset="0"/>
              </a:rPr>
              <a:t>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090843" y="4737504"/>
            <a:ext cx="3951877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Franklin Gothic Medium Cond" panose="020B0606030402020204" pitchFamily="34" charset="0"/>
              </a:rPr>
              <a:t>¿Cómo </a:t>
            </a:r>
            <a:r>
              <a:rPr lang="es-ES" sz="2800" b="1" dirty="0" smtClean="0">
                <a:latin typeface="Franklin Gothic Medium Cond" panose="020B0606030402020204" pitchFamily="34" charset="0"/>
              </a:rPr>
              <a:t>transformar</a:t>
            </a:r>
            <a:r>
              <a:rPr lang="es-ES" sz="2800" dirty="0" smtClean="0">
                <a:latin typeface="Franklin Gothic Medium Cond" panose="020B0606030402020204" pitchFamily="34" charset="0"/>
              </a:rPr>
              <a:t> </a:t>
            </a:r>
            <a:r>
              <a:rPr lang="es-ES" sz="2800" dirty="0">
                <a:latin typeface="Franklin Gothic Medium Cond" panose="020B0606030402020204" pitchFamily="34" charset="0"/>
              </a:rPr>
              <a:t>la cultura del aula </a:t>
            </a:r>
            <a:r>
              <a:rPr lang="es-ES" sz="2800" b="1" dirty="0">
                <a:latin typeface="Franklin Gothic Medium Cond" panose="020B0606030402020204" pitchFamily="34" charset="0"/>
              </a:rPr>
              <a:t>en </a:t>
            </a:r>
            <a:r>
              <a:rPr lang="es-ES" sz="2800" b="1" dirty="0" smtClean="0">
                <a:latin typeface="Franklin Gothic Medium Cond" panose="020B0606030402020204" pitchFamily="34" charset="0"/>
              </a:rPr>
              <a:t>cultura </a:t>
            </a:r>
            <a:r>
              <a:rPr lang="es-ES" sz="2800" b="1" dirty="0">
                <a:latin typeface="Franklin Gothic Medium Cond" panose="020B0606030402020204" pitchFamily="34" charset="0"/>
              </a:rPr>
              <a:t>de pensamiento</a:t>
            </a:r>
            <a:r>
              <a:rPr lang="es-ES" sz="2800" dirty="0">
                <a:latin typeface="Franklin Gothic Medium Cond" panose="020B0606030402020204" pitchFamily="34" charset="0"/>
              </a:rPr>
              <a:t>?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5756" y="1418009"/>
            <a:ext cx="3758485" cy="3170099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Franklin Gothic Medium Cond" panose="020B0606030402020204" pitchFamily="34" charset="0"/>
              </a:rPr>
              <a:t>¿</a:t>
            </a:r>
            <a:r>
              <a:rPr lang="es-ES" sz="2800" b="1" dirty="0">
                <a:latin typeface="Franklin Gothic Medium Cond" panose="020B0606030402020204" pitchFamily="34" charset="0"/>
              </a:rPr>
              <a:t>Qué</a:t>
            </a:r>
            <a:r>
              <a:rPr lang="es-ES" sz="2800" dirty="0">
                <a:latin typeface="Franklin Gothic Medium Cond" panose="020B0606030402020204" pitchFamily="34" charset="0"/>
              </a:rPr>
              <a:t> aspectos </a:t>
            </a:r>
            <a:r>
              <a:rPr lang="es-ES" sz="2800" dirty="0" smtClean="0">
                <a:latin typeface="Franklin Gothic Medium Cond" panose="020B0606030402020204" pitchFamily="34" charset="0"/>
              </a:rPr>
              <a:t>habrá </a:t>
            </a:r>
            <a:r>
              <a:rPr lang="es-ES" sz="2800" dirty="0">
                <a:latin typeface="Franklin Gothic Medium Cond" panose="020B0606030402020204" pitchFamily="34" charset="0"/>
              </a:rPr>
              <a:t>que </a:t>
            </a:r>
            <a:r>
              <a:rPr lang="es-ES" sz="2800" b="1" dirty="0">
                <a:latin typeface="Franklin Gothic Medium Cond" panose="020B0606030402020204" pitchFamily="34" charset="0"/>
              </a:rPr>
              <a:t>enseñar</a:t>
            </a:r>
            <a:r>
              <a:rPr lang="es-ES" sz="2800" dirty="0">
                <a:latin typeface="Franklin Gothic Medium Cond" panose="020B0606030402020204" pitchFamily="34" charset="0"/>
              </a:rPr>
              <a:t> </a:t>
            </a:r>
            <a:r>
              <a:rPr lang="es-ES" sz="2800" dirty="0" smtClean="0">
                <a:latin typeface="Franklin Gothic Medium Cond" panose="020B0606030402020204" pitchFamily="34" charset="0"/>
              </a:rPr>
              <a:t>a </a:t>
            </a:r>
            <a:r>
              <a:rPr lang="es-ES" sz="2800" dirty="0">
                <a:latin typeface="Franklin Gothic Medium Cond" panose="020B0606030402020204" pitchFamily="34" charset="0"/>
              </a:rPr>
              <a:t>nuestros alumnos </a:t>
            </a:r>
            <a:r>
              <a:rPr lang="es-ES" sz="2800" dirty="0" smtClean="0">
                <a:latin typeface="Franklin Gothic Medium Cond" panose="020B0606030402020204" pitchFamily="34" charset="0"/>
              </a:rPr>
              <a:t>para que puedan </a:t>
            </a:r>
            <a:r>
              <a:rPr lang="es-ES" sz="2800" b="1" dirty="0">
                <a:latin typeface="Franklin Gothic Medium Cond" panose="020B0606030402020204" pitchFamily="34" charset="0"/>
              </a:rPr>
              <a:t>desenvolverse en un mundo </a:t>
            </a:r>
            <a:r>
              <a:rPr lang="es-ES" sz="2800" dirty="0">
                <a:latin typeface="Franklin Gothic Medium Cond" panose="020B0606030402020204" pitchFamily="34" charset="0"/>
              </a:rPr>
              <a:t>cada vez más </a:t>
            </a:r>
            <a:r>
              <a:rPr lang="es-ES" sz="2800" b="1" dirty="0">
                <a:latin typeface="Franklin Gothic Medium Cond" panose="020B0606030402020204" pitchFamily="34" charset="0"/>
              </a:rPr>
              <a:t>incierto</a:t>
            </a:r>
            <a:r>
              <a:rPr lang="es-ES" sz="2800" dirty="0">
                <a:latin typeface="Franklin Gothic Medium Cond" panose="020B0606030402020204" pitchFamily="34" charset="0"/>
              </a:rPr>
              <a:t>, desconocido, complejo y cambiante? </a:t>
            </a:r>
            <a:r>
              <a:rPr lang="es-ES" sz="2800" dirty="0" smtClean="0">
                <a:latin typeface="Franklin Gothic Medium Cond" panose="020B0606030402020204" pitchFamily="34" charset="0"/>
              </a:rPr>
              <a:t> </a:t>
            </a:r>
            <a:endParaRPr lang="es-ES" sz="2800" dirty="0">
              <a:latin typeface="Franklin Gothic Medium Cond" panose="020B06060304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187539" y="2064370"/>
            <a:ext cx="3758485" cy="181588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Franklin Gothic Medium Cond" panose="020B0606030402020204" pitchFamily="34" charset="0"/>
              </a:rPr>
              <a:t>¿Por qué es importante </a:t>
            </a:r>
            <a:r>
              <a:rPr lang="es-ES" sz="2800" b="1" dirty="0" smtClean="0">
                <a:latin typeface="Franklin Gothic Medium Cond" panose="020B0606030402020204" pitchFamily="34" charset="0"/>
              </a:rPr>
              <a:t>hacer visible el pensamiento </a:t>
            </a:r>
            <a:r>
              <a:rPr lang="es-ES" sz="2800" dirty="0" smtClean="0">
                <a:latin typeface="Franklin Gothic Medium Cond" panose="020B0606030402020204" pitchFamily="34" charset="0"/>
              </a:rPr>
              <a:t>y qué debo hacer para lograrlo?</a:t>
            </a:r>
            <a:endParaRPr lang="es-ES" sz="2800" dirty="0">
              <a:latin typeface="Franklin Gothic Medium Cond" panose="020B06060304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4919165"/>
            <a:ext cx="3951877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Franklin Gothic Medium Cond" panose="020B0606030402020204" pitchFamily="34" charset="0"/>
              </a:rPr>
              <a:t>¿</a:t>
            </a:r>
            <a:r>
              <a:rPr lang="es-ES" sz="2800" b="1" dirty="0" smtClean="0">
                <a:latin typeface="Franklin Gothic Medium Cond" panose="020B0606030402020204" pitchFamily="34" charset="0"/>
              </a:rPr>
              <a:t>Qué adultos </a:t>
            </a:r>
            <a:r>
              <a:rPr lang="es-ES" sz="2800" dirty="0" smtClean="0">
                <a:latin typeface="Franklin Gothic Medium Cond" panose="020B0606030402020204" pitchFamily="34" charset="0"/>
              </a:rPr>
              <a:t>queremos que sean los niños a los que hoy educamos?</a:t>
            </a:r>
            <a:endParaRPr lang="es-ES" sz="2800" dirty="0">
              <a:latin typeface="Franklin Gothic Medium Cond" panose="020B0606030402020204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20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finsi.com/gestion_web/ftp/fotosproyectos/1220f221220141616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30"/>
          <a:stretch/>
        </p:blipFill>
        <p:spPr bwMode="auto">
          <a:xfrm>
            <a:off x="5430129" y="0"/>
            <a:ext cx="6774307" cy="68579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5" name="Rectángulo 4"/>
          <p:cNvSpPr/>
          <p:nvPr/>
        </p:nvSpPr>
        <p:spPr>
          <a:xfrm>
            <a:off x="6260124" y="4835545"/>
            <a:ext cx="5134708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latin typeface="Franklin Gothic Medium Cond" panose="020B0606030402020204" pitchFamily="34" charset="0"/>
              </a:rPr>
              <a:t>Por </a:t>
            </a:r>
            <a:r>
              <a:rPr lang="es-ES" sz="2000" dirty="0" err="1" smtClean="0">
                <a:latin typeface="Franklin Gothic Medium Cond" panose="020B0606030402020204" pitchFamily="34" charset="0"/>
              </a:rPr>
              <a:t>Mariví</a:t>
            </a:r>
            <a:r>
              <a:rPr lang="es-ES" sz="2000" dirty="0" smtClean="0">
                <a:latin typeface="Franklin Gothic Medium Cond" panose="020B0606030402020204" pitchFamily="34" charset="0"/>
              </a:rPr>
              <a:t> Casado </a:t>
            </a:r>
            <a:r>
              <a:rPr lang="es-ES" sz="20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(@</a:t>
            </a:r>
            <a:r>
              <a:rPr lang="es-ES" sz="2000" dirty="0" err="1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MariviCasado</a:t>
            </a:r>
            <a:r>
              <a:rPr lang="es-ES" sz="2000" dirty="0" smtClean="0">
                <a:latin typeface="Franklin Gothic Medium Cond" panose="020B0606030402020204" pitchFamily="34" charset="0"/>
              </a:rPr>
              <a:t>) y </a:t>
            </a:r>
          </a:p>
          <a:p>
            <a:pPr algn="ctr"/>
            <a:r>
              <a:rPr lang="es-ES" sz="2000" dirty="0" smtClean="0">
                <a:latin typeface="Franklin Gothic Medium Cond" panose="020B0606030402020204" pitchFamily="34" charset="0"/>
              </a:rPr>
              <a:t>Elena Rodríguez (</a:t>
            </a:r>
            <a:r>
              <a:rPr lang="es-ES" sz="20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@</a:t>
            </a:r>
            <a:r>
              <a:rPr lang="es-ES" sz="2000" dirty="0" err="1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iElenaR</a:t>
            </a:r>
            <a:r>
              <a:rPr lang="es-ES" sz="2000" dirty="0" smtClean="0">
                <a:latin typeface="Franklin Gothic Medium Cond" panose="020B0606030402020204" pitchFamily="34" charset="0"/>
              </a:rPr>
              <a:t>)</a:t>
            </a:r>
            <a:r>
              <a:rPr lang="es-ES" sz="2000" b="1" dirty="0" smtClean="0">
                <a:latin typeface="Franklin Gothic Medium Cond" panose="020B0606030402020204" pitchFamily="34" charset="0"/>
              </a:rPr>
              <a:t> </a:t>
            </a:r>
            <a:endParaRPr lang="es-ES" sz="2000" b="1" dirty="0">
              <a:latin typeface="Franklin Gothic Medium Cond" panose="020B0606030402020204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2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57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aigslistfoundation.org/wp-content/uploads/2011/05/world-cafe-logo-prin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4240018"/>
            <a:ext cx="7910830" cy="204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 rot="20741682">
            <a:off x="470326" y="2741786"/>
            <a:ext cx="700042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latin typeface="Arial Narrow" panose="020B0606020202030204" pitchFamily="34" charset="0"/>
              </a:rPr>
              <a:t>¿Cómo lo vamos a hacer?</a:t>
            </a:r>
            <a:endParaRPr lang="es-ES" sz="4000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116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532" y="433365"/>
            <a:ext cx="12192000" cy="1015663"/>
          </a:xfrm>
          <a:prstGeom prst="rect">
            <a:avLst/>
          </a:prstGeom>
          <a:solidFill>
            <a:srgbClr val="FFFF00">
              <a:alpha val="63137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atin typeface="Arial Narrow" panose="020B0606020202030204" pitchFamily="34" charset="0"/>
              </a:rPr>
              <a:t>RUTINA Veo, pienso, me pregunto</a:t>
            </a:r>
          </a:p>
        </p:txBody>
      </p:sp>
    </p:spTree>
    <p:extLst>
      <p:ext uri="{BB962C8B-B14F-4D97-AF65-F5344CB8AC3E}">
        <p14:creationId xmlns:p14="http://schemas.microsoft.com/office/powerpoint/2010/main" val="43647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1939" y="545205"/>
            <a:ext cx="1276350" cy="952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926264" y="328957"/>
            <a:ext cx="6333850" cy="1384995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Arial Narrow" panose="020B0606020202030204" pitchFamily="34" charset="0"/>
              </a:rPr>
              <a:t>FINALIDAD</a:t>
            </a:r>
            <a:r>
              <a:rPr lang="es-ES" sz="2800" dirty="0" smtClean="0">
                <a:latin typeface="Arial Narrow" panose="020B0606020202030204" pitchFamily="34" charset="0"/>
              </a:rPr>
              <a:t>: Ayuda a los alumnos a ser </a:t>
            </a:r>
            <a:r>
              <a:rPr lang="es-ES" sz="2800" b="1" dirty="0" smtClean="0">
                <a:latin typeface="Arial Narrow" panose="020B0606020202030204" pitchFamily="34" charset="0"/>
              </a:rPr>
              <a:t>cuidadosos en las observaciones </a:t>
            </a:r>
            <a:r>
              <a:rPr lang="es-ES" sz="2800" dirty="0" smtClean="0">
                <a:latin typeface="Arial Narrow" panose="020B0606020202030204" pitchFamily="34" charset="0"/>
              </a:rPr>
              <a:t>e interpretaciones</a:t>
            </a:r>
            <a:endParaRPr lang="es-ES" sz="2800" dirty="0">
              <a:latin typeface="Arial Narrow" panose="020B0606020202030204" pitchFamily="34" charset="0"/>
            </a:endParaRPr>
          </a:p>
        </p:txBody>
      </p:sp>
      <p:sp>
        <p:nvSpPr>
          <p:cNvPr id="5" name="Llamada de nube 4"/>
          <p:cNvSpPr/>
          <p:nvPr/>
        </p:nvSpPr>
        <p:spPr>
          <a:xfrm>
            <a:off x="812800" y="2307772"/>
            <a:ext cx="1654629" cy="899886"/>
          </a:xfrm>
          <a:prstGeom prst="cloudCallout">
            <a:avLst>
              <a:gd name="adj1" fmla="val -32921"/>
              <a:gd name="adj2" fmla="val 907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926264" y="2111640"/>
            <a:ext cx="6333850" cy="181588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Arial Narrow" panose="020B0606020202030204" pitchFamily="34" charset="0"/>
              </a:rPr>
              <a:t>APLICACIÓN </a:t>
            </a:r>
            <a:r>
              <a:rPr lang="es-ES" sz="2800" dirty="0" smtClean="0">
                <a:latin typeface="Arial Narrow" panose="020B0606020202030204" pitchFamily="34" charset="0"/>
              </a:rPr>
              <a:t>: </a:t>
            </a:r>
            <a:r>
              <a:rPr lang="es-ES" sz="2800" b="1" dirty="0" smtClean="0">
                <a:latin typeface="Arial Narrow" panose="020B0606020202030204" pitchFamily="34" charset="0"/>
              </a:rPr>
              <a:t>Observar</a:t>
            </a:r>
            <a:r>
              <a:rPr lang="es-ES" sz="2800" dirty="0" smtClean="0">
                <a:latin typeface="Arial Narrow" panose="020B0606020202030204" pitchFamily="34" charset="0"/>
              </a:rPr>
              <a:t> un objeto (imagen, obra de arte, …) </a:t>
            </a:r>
            <a:r>
              <a:rPr lang="es-ES" sz="2800" b="1" dirty="0" smtClean="0">
                <a:latin typeface="Arial Narrow" panose="020B0606020202030204" pitchFamily="34" charset="0"/>
              </a:rPr>
              <a:t>y responder </a:t>
            </a:r>
            <a:r>
              <a:rPr lang="es-ES" sz="2800" dirty="0" smtClean="0">
                <a:latin typeface="Arial Narrow" panose="020B0606020202030204" pitchFamily="34" charset="0"/>
              </a:rPr>
              <a:t>a la pregunta ¿qué ves? Animarles a que apoyen sus interpretaciones con razones</a:t>
            </a:r>
            <a:endParaRPr lang="es-ES" sz="2800" dirty="0">
              <a:latin typeface="Arial Narrow" panose="020B0606020202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5752" y="4281714"/>
            <a:ext cx="1771677" cy="177167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926264" y="4541457"/>
            <a:ext cx="6333850" cy="1384995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Arial Narrow" panose="020B0606020202030204" pitchFamily="34" charset="0"/>
              </a:rPr>
              <a:t>MÉTODO</a:t>
            </a:r>
            <a:r>
              <a:rPr lang="es-ES" sz="2800" dirty="0" smtClean="0">
                <a:latin typeface="Arial Narrow" panose="020B0606020202030204" pitchFamily="34" charset="0"/>
              </a:rPr>
              <a:t> : Los alumnos lo trabajan individualmente antes de compartir con los demás</a:t>
            </a:r>
            <a:endParaRPr lang="es-ES" sz="2800" dirty="0">
              <a:latin typeface="Arial Narrow" panose="020B0606020202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200572" y="6053391"/>
            <a:ext cx="4542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Franklin Gothic Medium Cond" panose="020B0606030402020204" pitchFamily="34" charset="0"/>
              </a:rPr>
              <a:t>Veo, pienso, me pregunto</a:t>
            </a:r>
            <a:endParaRPr lang="es-ES" sz="3200" dirty="0">
              <a:latin typeface="Franklin Gothic Medium Cond" panose="020B060603040202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48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5721" y="1231313"/>
            <a:ext cx="5966279" cy="596627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0" y="215650"/>
            <a:ext cx="121920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atin typeface="Arial Narrow" panose="020B0606020202030204" pitchFamily="34" charset="0"/>
              </a:rPr>
              <a:t>RUTINA  Antes pensaba, ahora pienso</a:t>
            </a:r>
          </a:p>
        </p:txBody>
      </p:sp>
      <p:sp>
        <p:nvSpPr>
          <p:cNvPr id="5" name="CuadroTexto 4"/>
          <p:cNvSpPr txBox="1"/>
          <p:nvPr/>
        </p:nvSpPr>
        <p:spPr>
          <a:xfrm rot="21256109">
            <a:off x="430677" y="2305515"/>
            <a:ext cx="501799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latin typeface="Arial Narrow" panose="020B0606020202030204" pitchFamily="34" charset="0"/>
              </a:rPr>
              <a:t>Antes </a:t>
            </a:r>
            <a:r>
              <a:rPr lang="es-ES" sz="4000" b="1" dirty="0" smtClean="0">
                <a:latin typeface="Arial Narrow" panose="020B0606020202030204" pitchFamily="34" charset="0"/>
              </a:rPr>
              <a:t>pensaba que ….</a:t>
            </a:r>
            <a:endParaRPr lang="es-ES" sz="4000" dirty="0" smtClean="0">
              <a:latin typeface="Arial Narrow" panose="020B0606020202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 rot="335078">
            <a:off x="764769" y="3902558"/>
            <a:ext cx="530938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latin typeface="Arial Narrow" panose="020B0606020202030204" pitchFamily="34" charset="0"/>
              </a:rPr>
              <a:t>Ahora</a:t>
            </a:r>
            <a:r>
              <a:rPr lang="es-ES" sz="4000" b="1" dirty="0" smtClean="0">
                <a:latin typeface="Arial Narrow" panose="020B0606020202030204" pitchFamily="34" charset="0"/>
              </a:rPr>
              <a:t> pienso……</a:t>
            </a:r>
            <a:endParaRPr lang="es-ES" sz="4000" dirty="0" smtClean="0">
              <a:latin typeface="Arial Narrow" panose="020B060602020203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7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26263" y="388433"/>
            <a:ext cx="8304113" cy="1200329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FINALIDAD</a:t>
            </a:r>
            <a:r>
              <a:rPr lang="es-ES" sz="2400" dirty="0" smtClean="0">
                <a:latin typeface="Arial Narrow" panose="020B0606020202030204" pitchFamily="34" charset="0"/>
              </a:rPr>
              <a:t>: Reflejar </a:t>
            </a:r>
            <a:r>
              <a:rPr lang="es-ES" sz="2400" b="1" dirty="0" smtClean="0">
                <a:latin typeface="Arial Narrow" panose="020B0606020202030204" pitchFamily="34" charset="0"/>
              </a:rPr>
              <a:t>cómo y porqué ha cambiado nuestro pensamiento</a:t>
            </a:r>
            <a:r>
              <a:rPr lang="es-ES" sz="2400" dirty="0" smtClean="0">
                <a:latin typeface="Arial Narrow" panose="020B0606020202030204" pitchFamily="34" charset="0"/>
              </a:rPr>
              <a:t>. Útil para consolidar un nuevo aprendizaje conforme se identifican nuevos entendimientos, opiniones y creencias.</a:t>
            </a:r>
            <a:endParaRPr lang="es-ES" sz="2400" b="1" dirty="0">
              <a:latin typeface="Arial Narrow" panose="020B0606020202030204" pitchFamily="34" charset="0"/>
            </a:endParaRPr>
          </a:p>
        </p:txBody>
      </p:sp>
      <p:sp>
        <p:nvSpPr>
          <p:cNvPr id="5" name="Llamada de nube 4"/>
          <p:cNvSpPr/>
          <p:nvPr/>
        </p:nvSpPr>
        <p:spPr>
          <a:xfrm>
            <a:off x="1043189" y="502275"/>
            <a:ext cx="1518885" cy="786043"/>
          </a:xfrm>
          <a:prstGeom prst="cloudCallout">
            <a:avLst>
              <a:gd name="adj1" fmla="val -32921"/>
              <a:gd name="adj2" fmla="val 907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926263" y="1862371"/>
            <a:ext cx="8304112" cy="120032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APLICACIÓN </a:t>
            </a:r>
            <a:r>
              <a:rPr lang="es-ES" sz="2400" dirty="0" smtClean="0">
                <a:latin typeface="Arial Narrow" panose="020B0606020202030204" pitchFamily="34" charset="0"/>
              </a:rPr>
              <a:t>: Siempre que los pensamientos, opiniones o creencias iniciales de los estudiantes son susceptibles de cambiar. Por ejemplo, tras ver una película, escuchar a alguien, experimentar algo nuevo,…</a:t>
            </a:r>
            <a:endParaRPr lang="es-ES" sz="2400" b="1" dirty="0">
              <a:latin typeface="Arial Narrow" panose="020B0606020202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1054" y="1862371"/>
            <a:ext cx="1498068" cy="149806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926263" y="3230849"/>
            <a:ext cx="8304112" cy="2677656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MÉTODO</a:t>
            </a:r>
            <a:r>
              <a:rPr lang="es-ES" sz="2400" dirty="0" smtClean="0">
                <a:latin typeface="Arial Narrow" panose="020B0606020202030204" pitchFamily="34" charset="0"/>
              </a:rPr>
              <a:t>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Se pide a los alumnos que piensen una idea que tenían sobre el tema y ha cambiado con el texto, video o explicación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Escriben su idea previa en una parte de la hoja y el pensamiento transformado en la otra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Lo ponen en común leyéndolo en alto construyendo la frase:</a:t>
            </a:r>
          </a:p>
          <a:p>
            <a:r>
              <a:rPr lang="es-ES" sz="2400" dirty="0">
                <a:latin typeface="Arial Narrow" panose="020B0606020202030204" pitchFamily="34" charset="0"/>
              </a:rPr>
              <a:t>	</a:t>
            </a:r>
            <a:r>
              <a:rPr lang="es-ES" sz="2400" dirty="0" smtClean="0">
                <a:latin typeface="Arial Narrow" panose="020B0606020202030204" pitchFamily="34" charset="0"/>
              </a:rPr>
              <a:t>“</a:t>
            </a:r>
            <a:r>
              <a:rPr lang="es-E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Antes pensaba que …………. y ahora pienso……….”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405353" y="6024924"/>
            <a:ext cx="4687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Franklin Gothic Medium Cond" panose="020B0606030402020204" pitchFamily="34" charset="0"/>
              </a:rPr>
              <a:t>Antes pensaba, ahora pienso</a:t>
            </a:r>
            <a:endParaRPr lang="es-ES" sz="3200" dirty="0">
              <a:latin typeface="Franklin Gothic Medium Cond" panose="020B06060304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4963" y="3773510"/>
            <a:ext cx="1867729" cy="1867729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6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0" y="215650"/>
            <a:ext cx="121920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atin typeface="Arial Narrow" panose="020B0606020202030204" pitchFamily="34" charset="0"/>
              </a:rPr>
              <a:t>RUTINA  Pienso, me interesa, investigo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34130" y="2973995"/>
            <a:ext cx="6357870" cy="3704505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 rot="21256109">
            <a:off x="430677" y="2243960"/>
            <a:ext cx="5017998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Arial Narrow" panose="020B0606020202030204" pitchFamily="34" charset="0"/>
              </a:rPr>
              <a:t>PIENSO: </a:t>
            </a:r>
            <a:r>
              <a:rPr lang="es-ES" sz="2800" dirty="0" smtClean="0">
                <a:latin typeface="Arial Narrow" panose="020B0606020202030204" pitchFamily="34" charset="0"/>
              </a:rPr>
              <a:t>¿Qué crees que sabes sobre este tema?</a:t>
            </a:r>
          </a:p>
        </p:txBody>
      </p:sp>
      <p:sp>
        <p:nvSpPr>
          <p:cNvPr id="17" name="CuadroTexto 16"/>
          <p:cNvSpPr txBox="1"/>
          <p:nvPr/>
        </p:nvSpPr>
        <p:spPr>
          <a:xfrm rot="335078">
            <a:off x="35009" y="3673578"/>
            <a:ext cx="530938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Arial Narrow" panose="020B0606020202030204" pitchFamily="34" charset="0"/>
              </a:rPr>
              <a:t>ME INTERESA: </a:t>
            </a:r>
            <a:r>
              <a:rPr lang="es-ES" sz="2800" dirty="0" smtClean="0">
                <a:latin typeface="Arial Narrow" panose="020B0606020202030204" pitchFamily="34" charset="0"/>
              </a:rPr>
              <a:t>¿Qué preguntas o inquietudes tienes sobre el tema?</a:t>
            </a:r>
          </a:p>
        </p:txBody>
      </p:sp>
      <p:sp>
        <p:nvSpPr>
          <p:cNvPr id="18" name="CuadroTexto 17"/>
          <p:cNvSpPr txBox="1"/>
          <p:nvPr/>
        </p:nvSpPr>
        <p:spPr>
          <a:xfrm rot="21217030">
            <a:off x="103511" y="5093626"/>
            <a:ext cx="5323895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Arial Narrow" panose="020B0606020202030204" pitchFamily="34" charset="0"/>
              </a:rPr>
              <a:t>INVESTIGO: </a:t>
            </a:r>
            <a:r>
              <a:rPr lang="es-ES" sz="2800" dirty="0" smtClean="0">
                <a:latin typeface="Arial Narrow" panose="020B0606020202030204" pitchFamily="34" charset="0"/>
              </a:rPr>
              <a:t>¿Qué te gustaría investigar sobre este tema? ¿Cómo podrías investigarlo?</a:t>
            </a:r>
          </a:p>
        </p:txBody>
      </p:sp>
    </p:spTree>
    <p:extLst>
      <p:ext uri="{BB962C8B-B14F-4D97-AF65-F5344CB8AC3E}">
        <p14:creationId xmlns:p14="http://schemas.microsoft.com/office/powerpoint/2010/main" val="129238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26263" y="328957"/>
            <a:ext cx="8304113" cy="1200329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FINALIDAD</a:t>
            </a:r>
            <a:r>
              <a:rPr lang="es-ES" sz="2400" dirty="0" smtClean="0">
                <a:latin typeface="Arial Narrow" panose="020B0606020202030204" pitchFamily="34" charset="0"/>
              </a:rPr>
              <a:t>: Ayuda a los alumnos a </a:t>
            </a:r>
            <a:r>
              <a:rPr lang="es-ES" sz="2400" b="1" dirty="0" smtClean="0">
                <a:latin typeface="Arial Narrow" panose="020B0606020202030204" pitchFamily="34" charset="0"/>
              </a:rPr>
              <a:t>relacionar</a:t>
            </a:r>
            <a:r>
              <a:rPr lang="es-ES" sz="2400" dirty="0" smtClean="0">
                <a:latin typeface="Arial Narrow" panose="020B0606020202030204" pitchFamily="34" charset="0"/>
              </a:rPr>
              <a:t> el tema con su </a:t>
            </a:r>
            <a:r>
              <a:rPr lang="es-ES" sz="2400" b="1" dirty="0" smtClean="0">
                <a:latin typeface="Arial Narrow" panose="020B0606020202030204" pitchFamily="34" charset="0"/>
              </a:rPr>
              <a:t>conocimiento previo</a:t>
            </a:r>
            <a:r>
              <a:rPr lang="es-ES" sz="2400" dirty="0" smtClean="0">
                <a:latin typeface="Arial Narrow" panose="020B0606020202030204" pitchFamily="34" charset="0"/>
              </a:rPr>
              <a:t>, </a:t>
            </a:r>
            <a:r>
              <a:rPr lang="es-ES" sz="2400" b="1" dirty="0" smtClean="0">
                <a:latin typeface="Arial Narrow" panose="020B0606020202030204" pitchFamily="34" charset="0"/>
              </a:rPr>
              <a:t>estimula su curiosidad </a:t>
            </a:r>
            <a:r>
              <a:rPr lang="es-ES" sz="2400" dirty="0" smtClean="0">
                <a:latin typeface="Arial Narrow" panose="020B0606020202030204" pitchFamily="34" charset="0"/>
              </a:rPr>
              <a:t>y sienta las bases para la </a:t>
            </a:r>
            <a:r>
              <a:rPr lang="es-ES" sz="2400" b="1" dirty="0" smtClean="0">
                <a:latin typeface="Arial Narrow" panose="020B0606020202030204" pitchFamily="34" charset="0"/>
              </a:rPr>
              <a:t>investigación autónoma</a:t>
            </a:r>
            <a:endParaRPr lang="es-ES" sz="2400" b="1" dirty="0">
              <a:latin typeface="Arial Narrow" panose="020B0606020202030204" pitchFamily="34" charset="0"/>
            </a:endParaRPr>
          </a:p>
        </p:txBody>
      </p:sp>
      <p:sp>
        <p:nvSpPr>
          <p:cNvPr id="5" name="Llamada de nube 4"/>
          <p:cNvSpPr/>
          <p:nvPr/>
        </p:nvSpPr>
        <p:spPr>
          <a:xfrm>
            <a:off x="907448" y="479178"/>
            <a:ext cx="1654629" cy="899886"/>
          </a:xfrm>
          <a:prstGeom prst="cloudCallout">
            <a:avLst>
              <a:gd name="adj1" fmla="val -32921"/>
              <a:gd name="adj2" fmla="val 907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926263" y="2017299"/>
            <a:ext cx="8304112" cy="83099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APLICACIÓN </a:t>
            </a:r>
            <a:r>
              <a:rPr lang="es-ES" sz="2400" dirty="0" smtClean="0">
                <a:latin typeface="Arial Narrow" panose="020B0606020202030204" pitchFamily="34" charset="0"/>
              </a:rPr>
              <a:t>: Al comenzar un tema o cuando se quiere que los alumnos desarrollen sus </a:t>
            </a:r>
            <a:r>
              <a:rPr lang="es-ES" sz="2400" b="1" dirty="0" smtClean="0">
                <a:latin typeface="Arial Narrow" panose="020B0606020202030204" pitchFamily="34" charset="0"/>
              </a:rPr>
              <a:t>propias preguntas de investigación</a:t>
            </a:r>
            <a:endParaRPr lang="es-ES" sz="2400" b="1" dirty="0">
              <a:latin typeface="Arial Narrow" panose="020B0606020202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8922" y="1713202"/>
            <a:ext cx="1771677" cy="177167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926263" y="3336309"/>
            <a:ext cx="8304112" cy="2308324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MÉTODO</a:t>
            </a:r>
            <a:r>
              <a:rPr lang="es-ES" sz="2400" dirty="0" smtClean="0">
                <a:latin typeface="Arial Narrow" panose="020B0606020202030204" pitchFamily="34" charset="0"/>
              </a:rPr>
              <a:t>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Dejar unos momentos para reflexionar sobre el tema y anotar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Con toda la clase o en grupos se realiza una lluvia de ideas sobre las 3 preguntas.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Después de “Pienso” y “Me interesa” se comentan posibles estrategias para investigar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405353" y="6024924"/>
            <a:ext cx="4687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Franklin Gothic Medium Cond" panose="020B0606030402020204" pitchFamily="34" charset="0"/>
              </a:rPr>
              <a:t>Pienso, me interesa, investigo</a:t>
            </a:r>
            <a:endParaRPr lang="es-ES" sz="3200" dirty="0">
              <a:latin typeface="Franklin Gothic Medium Cond" panose="020B06060304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306" y="3498115"/>
            <a:ext cx="2143125" cy="2143125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3155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19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215650"/>
            <a:ext cx="121920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atin typeface="Arial Narrow" panose="020B0606020202030204" pitchFamily="34" charset="0"/>
              </a:rPr>
              <a:t>RUTINA  </a:t>
            </a:r>
            <a:r>
              <a:rPr lang="es-ES" sz="6000" b="1" dirty="0" err="1" smtClean="0">
                <a:latin typeface="Arial Narrow" panose="020B0606020202030204" pitchFamily="34" charset="0"/>
              </a:rPr>
              <a:t>Headlines</a:t>
            </a:r>
            <a:r>
              <a:rPr lang="es-ES" sz="6000" b="1" dirty="0">
                <a:latin typeface="Arial Narrow" panose="020B0606020202030204" pitchFamily="34" charset="0"/>
              </a:rPr>
              <a:t> </a:t>
            </a:r>
            <a:r>
              <a:rPr lang="es-ES" sz="6000" b="1" dirty="0" smtClean="0">
                <a:latin typeface="Arial Narrow" panose="020B0606020202030204" pitchFamily="34" charset="0"/>
              </a:rPr>
              <a:t>(Dame un titular)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22869" y="3709114"/>
            <a:ext cx="4798003" cy="304554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7915" y="1616845"/>
            <a:ext cx="6552586" cy="1384995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Arial Narrow" panose="020B0606020202030204" pitchFamily="34" charset="0"/>
              </a:rPr>
              <a:t>FINALIDAD</a:t>
            </a:r>
            <a:r>
              <a:rPr lang="es-ES" sz="2800" dirty="0" smtClean="0">
                <a:latin typeface="Arial Narrow" panose="020B0606020202030204" pitchFamily="34" charset="0"/>
              </a:rPr>
              <a:t>: Una rutina para capturar la </a:t>
            </a:r>
            <a:r>
              <a:rPr lang="es-ES" sz="2800" b="1" dirty="0" smtClean="0">
                <a:latin typeface="Arial Narrow" panose="020B0606020202030204" pitchFamily="34" charset="0"/>
              </a:rPr>
              <a:t>esencia </a:t>
            </a:r>
            <a:r>
              <a:rPr lang="es-ES" sz="2800" dirty="0" smtClean="0">
                <a:latin typeface="Arial Narrow" panose="020B0606020202030204" pitchFamily="34" charset="0"/>
              </a:rPr>
              <a:t>sobre ideas, acontecimientos, personajes,…</a:t>
            </a:r>
          </a:p>
          <a:p>
            <a:r>
              <a:rPr lang="es-ES" sz="2800" dirty="0" smtClean="0">
                <a:latin typeface="Arial Narrow" panose="020B0606020202030204" pitchFamily="34" charset="0"/>
              </a:rPr>
              <a:t>Ayuda a definir las ideas centrales de un tema</a:t>
            </a:r>
            <a:endParaRPr lang="es-ES" sz="2800" dirty="0">
              <a:latin typeface="Arial Narrow" panose="020B0606020202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7915" y="3399717"/>
            <a:ext cx="6552586" cy="138499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Arial Narrow" panose="020B0606020202030204" pitchFamily="34" charset="0"/>
              </a:rPr>
              <a:t>APLICACIÓN </a:t>
            </a:r>
            <a:r>
              <a:rPr lang="es-ES" sz="2800" dirty="0" smtClean="0">
                <a:latin typeface="Arial Narrow" panose="020B0606020202030204" pitchFamily="34" charset="0"/>
              </a:rPr>
              <a:t>: </a:t>
            </a:r>
            <a:r>
              <a:rPr lang="es-ES" sz="2800" b="1" dirty="0" smtClean="0">
                <a:latin typeface="Arial Narrow" panose="020B0606020202030204" pitchFamily="34" charset="0"/>
              </a:rPr>
              <a:t>Al final </a:t>
            </a:r>
            <a:r>
              <a:rPr lang="es-ES" sz="2800" dirty="0" smtClean="0">
                <a:latin typeface="Arial Narrow" panose="020B0606020202030204" pitchFamily="34" charset="0"/>
              </a:rPr>
              <a:t>de una discusión de clase, una investigación sobre una materia, finalizar un tema, final de curso,… </a:t>
            </a:r>
            <a:endParaRPr lang="es-ES" sz="2800" dirty="0">
              <a:latin typeface="Arial Narrow" panose="020B0606020202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17915" y="5077186"/>
            <a:ext cx="6552586" cy="138499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Arial Narrow" panose="020B0606020202030204" pitchFamily="34" charset="0"/>
              </a:rPr>
              <a:t>MÉTODO </a:t>
            </a:r>
            <a:r>
              <a:rPr lang="es-ES" sz="2800" dirty="0" smtClean="0">
                <a:latin typeface="Arial Narrow" panose="020B0606020202030204" pitchFamily="34" charset="0"/>
              </a:rPr>
              <a:t>: </a:t>
            </a: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</a:t>
            </a:r>
            <a:r>
              <a:rPr lang="es-ES" sz="2800" dirty="0" smtClean="0">
                <a:latin typeface="Arial Narrow" panose="020B0606020202030204" pitchFamily="34" charset="0"/>
              </a:rPr>
              <a:t>. </a:t>
            </a:r>
            <a:r>
              <a:rPr lang="es-ES" sz="2800" b="1" dirty="0" smtClean="0">
                <a:latin typeface="Arial Narrow" panose="020B0606020202030204" pitchFamily="34" charset="0"/>
              </a:rPr>
              <a:t>Pensar</a:t>
            </a:r>
            <a:r>
              <a:rPr lang="es-ES" sz="2800" dirty="0" smtClean="0">
                <a:latin typeface="Arial Narrow" panose="020B0606020202030204" pitchFamily="34" charset="0"/>
              </a:rPr>
              <a:t> el titular individualmente</a:t>
            </a:r>
          </a:p>
          <a:p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</a:t>
            </a:r>
            <a:r>
              <a:rPr lang="es-ES" sz="2800" dirty="0" smtClean="0">
                <a:latin typeface="Arial Narrow" panose="020B0606020202030204" pitchFamily="34" charset="0"/>
              </a:rPr>
              <a:t>. </a:t>
            </a:r>
            <a:r>
              <a:rPr lang="es-ES" sz="2800" b="1" dirty="0" smtClean="0">
                <a:latin typeface="Arial Narrow" panose="020B0606020202030204" pitchFamily="34" charset="0"/>
              </a:rPr>
              <a:t>Compartir</a:t>
            </a:r>
            <a:r>
              <a:rPr lang="es-ES" sz="2800" dirty="0" smtClean="0">
                <a:latin typeface="Arial Narrow" panose="020B0606020202030204" pitchFamily="34" charset="0"/>
              </a:rPr>
              <a:t> el titular en pequeño/gran grupo</a:t>
            </a:r>
          </a:p>
          <a:p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</a:t>
            </a:r>
            <a:r>
              <a:rPr lang="es-ES" sz="2800" dirty="0" smtClean="0">
                <a:latin typeface="Arial Narrow" panose="020B0606020202030204" pitchFamily="34" charset="0"/>
              </a:rPr>
              <a:t>.Se crea una </a:t>
            </a:r>
            <a:r>
              <a:rPr lang="es-ES" sz="2800" b="1" dirty="0" smtClean="0">
                <a:latin typeface="Arial Narrow" panose="020B0606020202030204" pitchFamily="34" charset="0"/>
              </a:rPr>
              <a:t>lista</a:t>
            </a:r>
            <a:r>
              <a:rPr lang="es-ES" sz="2800" dirty="0" smtClean="0">
                <a:latin typeface="Arial Narrow" panose="020B0606020202030204" pitchFamily="34" charset="0"/>
              </a:rPr>
              <a:t> de “</a:t>
            </a:r>
            <a:r>
              <a:rPr lang="es-ES" sz="2800" dirty="0" err="1" smtClean="0">
                <a:latin typeface="Arial Narrow" panose="020B0606020202030204" pitchFamily="34" charset="0"/>
              </a:rPr>
              <a:t>headlines</a:t>
            </a:r>
            <a:r>
              <a:rPr lang="es-ES" sz="2800" dirty="0" smtClean="0">
                <a:latin typeface="Arial Narrow" panose="020B0606020202030204" pitchFamily="34" charset="0"/>
              </a:rPr>
              <a:t>”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91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2552" y="0"/>
            <a:ext cx="9903853" cy="707418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5345022"/>
            <a:ext cx="9787944" cy="1015663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atin typeface="Arial Narrow" panose="020B0606020202030204" pitchFamily="34" charset="0"/>
              </a:rPr>
              <a:t>DESTREZAS DE PENSAMIENTO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67928" y="1759912"/>
            <a:ext cx="2716696" cy="2862322"/>
          </a:xfrm>
          <a:prstGeom prst="rect">
            <a:avLst/>
          </a:prstGeom>
          <a:noFill/>
          <a:ln w="38100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Arial Narrow" panose="020B0606020202030204" pitchFamily="34" charset="0"/>
              </a:rPr>
              <a:t>Realizar un pensamiento de manera </a:t>
            </a:r>
            <a:r>
              <a:rPr lang="es-ES" sz="3600" dirty="0" smtClean="0">
                <a:solidFill>
                  <a:srgbClr val="660066"/>
                </a:solidFill>
                <a:latin typeface="Arial Narrow" panose="020B0606020202030204" pitchFamily="34" charset="0"/>
              </a:rPr>
              <a:t>cuidadosa</a:t>
            </a:r>
            <a:r>
              <a:rPr lang="es-ES" sz="3600" dirty="0" smtClean="0">
                <a:latin typeface="Arial Narrow" panose="020B0606020202030204" pitchFamily="34" charset="0"/>
              </a:rPr>
              <a:t>, con habilidad</a:t>
            </a:r>
            <a:endParaRPr lang="es-ES" sz="3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8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/>
          <a:srcRect b="33367"/>
          <a:stretch/>
        </p:blipFill>
        <p:spPr>
          <a:xfrm>
            <a:off x="-2614336" y="0"/>
            <a:ext cx="15429188" cy="6858001"/>
          </a:xfrm>
          <a:prstGeom prst="rect">
            <a:avLst/>
          </a:prstGeom>
          <a:solidFill>
            <a:srgbClr val="000000">
              <a:alpha val="78039"/>
            </a:srgbClr>
          </a:solidFill>
        </p:spPr>
      </p:pic>
      <p:sp>
        <p:nvSpPr>
          <p:cNvPr id="4" name="CuadroTexto 3"/>
          <p:cNvSpPr txBox="1"/>
          <p:nvPr/>
        </p:nvSpPr>
        <p:spPr>
          <a:xfrm>
            <a:off x="9263270" y="-1"/>
            <a:ext cx="2928730" cy="4585871"/>
          </a:xfrm>
          <a:prstGeom prst="rect">
            <a:avLst/>
          </a:prstGeom>
          <a:solidFill>
            <a:srgbClr val="FFFF00">
              <a:alpha val="8313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spc="-150" dirty="0" smtClean="0">
                <a:latin typeface="Arial Narrow" panose="020B0606020202030204" pitchFamily="34" charset="0"/>
              </a:rPr>
              <a:t>INFUSIÓN: </a:t>
            </a:r>
          </a:p>
          <a:p>
            <a:pPr algn="ctr"/>
            <a:r>
              <a:rPr lang="es-ES" sz="3200" b="1" i="1" spc="-150" dirty="0" smtClean="0">
                <a:latin typeface="Arial Narrow" panose="020B0606020202030204" pitchFamily="34" charset="0"/>
              </a:rPr>
              <a:t>“Integración</a:t>
            </a:r>
            <a:r>
              <a:rPr lang="es-ES" sz="3200" i="1" spc="-150" dirty="0" smtClean="0">
                <a:latin typeface="Arial Narrow" panose="020B0606020202030204" pitchFamily="34" charset="0"/>
              </a:rPr>
              <a:t> de la enseñanza de las habilidades de pensamiento </a:t>
            </a:r>
            <a:r>
              <a:rPr lang="es-ES" sz="3200" b="1" i="1" spc="-150" dirty="0" smtClean="0">
                <a:latin typeface="Arial Narrow" panose="020B0606020202030204" pitchFamily="34" charset="0"/>
              </a:rPr>
              <a:t>en</a:t>
            </a:r>
            <a:r>
              <a:rPr lang="es-ES" sz="3200" i="1" spc="-150" dirty="0" smtClean="0">
                <a:latin typeface="Arial Narrow" panose="020B0606020202030204" pitchFamily="34" charset="0"/>
              </a:rPr>
              <a:t> la enseñanza de los contenidos curriculares”</a:t>
            </a:r>
          </a:p>
          <a:p>
            <a:pPr algn="r"/>
            <a:r>
              <a:rPr lang="es-ES" sz="3200" i="1" spc="-150" dirty="0" smtClean="0">
                <a:latin typeface="Arial Narrow" panose="020B0606020202030204" pitchFamily="34" charset="0"/>
              </a:rPr>
              <a:t>Robert </a:t>
            </a:r>
            <a:r>
              <a:rPr lang="es-ES" sz="3200" i="1" spc="-150" dirty="0" err="1" smtClean="0">
                <a:latin typeface="Arial Narrow" panose="020B0606020202030204" pitchFamily="34" charset="0"/>
              </a:rPr>
              <a:t>Swartz</a:t>
            </a:r>
            <a:r>
              <a:rPr lang="es-ES" sz="3200" i="1" spc="-150" dirty="0" smtClean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206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4"/>
          <p:cNvSpPr/>
          <p:nvPr/>
        </p:nvSpPr>
        <p:spPr>
          <a:xfrm>
            <a:off x="4816699" y="1918953"/>
            <a:ext cx="8963695" cy="525344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4816699" y="2966183"/>
            <a:ext cx="70705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dirty="0" smtClean="0">
                <a:latin typeface="Arial Narrow" panose="020B0606020202030204" pitchFamily="34" charset="0"/>
              </a:rPr>
              <a:t>“El objetivo de </a:t>
            </a:r>
            <a:r>
              <a:rPr lang="es-ES" sz="3200" b="1" dirty="0" smtClean="0">
                <a:latin typeface="Arial Narrow" panose="020B0606020202030204" pitchFamily="34" charset="0"/>
              </a:rPr>
              <a:t>enseñar a pensar </a:t>
            </a:r>
          </a:p>
          <a:p>
            <a:pPr algn="r"/>
            <a:r>
              <a:rPr lang="es-ES" sz="3200" dirty="0" smtClean="0">
                <a:latin typeface="Arial Narrow" panose="020B0606020202030204" pitchFamily="34" charset="0"/>
              </a:rPr>
              <a:t>es el de preparar a los alumnos para que, en el futuro puedan resolver problemas con eficacia, tomar decisiones bien meditadas y </a:t>
            </a:r>
            <a:r>
              <a:rPr lang="es-ES" sz="3200" b="1" dirty="0" smtClean="0">
                <a:latin typeface="Arial Narrow" panose="020B0606020202030204" pitchFamily="34" charset="0"/>
              </a:rPr>
              <a:t>disfrutar de toda una vida de aprendizaje”</a:t>
            </a:r>
          </a:p>
          <a:p>
            <a:pPr algn="r"/>
            <a:r>
              <a:rPr lang="es-ES" sz="2800" i="1" dirty="0" smtClean="0">
                <a:latin typeface="Arial Narrow" panose="020B0606020202030204" pitchFamily="34" charset="0"/>
              </a:rPr>
              <a:t>Un aula para pensar</a:t>
            </a:r>
            <a:r>
              <a:rPr lang="es-ES" sz="2800" dirty="0" smtClean="0">
                <a:latin typeface="Arial Narrow" panose="020B0606020202030204" pitchFamily="34" charset="0"/>
              </a:rPr>
              <a:t>. David </a:t>
            </a:r>
            <a:r>
              <a:rPr lang="es-ES" sz="2800" dirty="0" err="1" smtClean="0">
                <a:latin typeface="Arial Narrow" panose="020B0606020202030204" pitchFamily="34" charset="0"/>
              </a:rPr>
              <a:t>Perkins</a:t>
            </a:r>
            <a:endParaRPr lang="es-ES" sz="2800" dirty="0" smtClean="0">
              <a:latin typeface="Arial Narrow" panose="020B0606020202030204" pitchFamily="34" charset="0"/>
            </a:endParaRPr>
          </a:p>
          <a:p>
            <a:endParaRPr lang="es-ES" sz="3200" dirty="0"/>
          </a:p>
        </p:txBody>
      </p:sp>
      <p:sp>
        <p:nvSpPr>
          <p:cNvPr id="4" name="Rectángulo 3"/>
          <p:cNvSpPr/>
          <p:nvPr/>
        </p:nvSpPr>
        <p:spPr>
          <a:xfrm>
            <a:off x="-1" y="616625"/>
            <a:ext cx="7070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 smtClean="0">
                <a:latin typeface="Arial Narrow" panose="020B0606020202030204" pitchFamily="34" charset="0"/>
              </a:rPr>
              <a:t>¿</a:t>
            </a:r>
            <a:r>
              <a:rPr lang="es-ES" sz="3600" dirty="0" smtClean="0">
                <a:latin typeface="Arial Narrow" panose="020B0606020202030204" pitchFamily="34" charset="0"/>
              </a:rPr>
              <a:t>Por qué transformar la cultura de aula en una </a:t>
            </a:r>
            <a:r>
              <a:rPr lang="es-E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CULTURA DE PENSAMIENTO</a:t>
            </a:r>
            <a:endParaRPr lang="es-E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498679" y="914399"/>
            <a:ext cx="7598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?</a:t>
            </a:r>
          </a:p>
          <a:p>
            <a:endParaRPr lang="es-E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39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3"/>
          <p:cNvSpPr txBox="1"/>
          <p:nvPr/>
        </p:nvSpPr>
        <p:spPr>
          <a:xfrm>
            <a:off x="1" y="29472"/>
            <a:ext cx="4623514" cy="1138773"/>
          </a:xfrm>
          <a:prstGeom prst="rect">
            <a:avLst/>
          </a:prstGeom>
          <a:solidFill>
            <a:srgbClr val="FF9966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Franklin Gothic Medium Cond" panose="020B0606030402020204" pitchFamily="34" charset="0"/>
              </a:rPr>
              <a:t>Características de las </a:t>
            </a:r>
            <a:r>
              <a:rPr lang="es-ES" sz="3600" b="1" dirty="0" smtClean="0">
                <a:latin typeface="Franklin Gothic Medium Cond" panose="020B0606030402020204" pitchFamily="34" charset="0"/>
              </a:rPr>
              <a:t>destrezas </a:t>
            </a:r>
            <a:r>
              <a:rPr lang="es-ES" sz="3200" dirty="0" smtClean="0">
                <a:latin typeface="Franklin Gothic Medium Cond" panose="020B0606030402020204" pitchFamily="34" charset="0"/>
              </a:rPr>
              <a:t>de pensamiento:</a:t>
            </a:r>
            <a:endParaRPr lang="es-ES" sz="3200" dirty="0">
              <a:latin typeface="Franklin Gothic Medium Cond" panose="020B0606030402020204" pitchFamily="34" charset="0"/>
            </a:endParaRPr>
          </a:p>
        </p:txBody>
      </p:sp>
      <p:sp>
        <p:nvSpPr>
          <p:cNvPr id="6" name="CuadroTexto 4"/>
          <p:cNvSpPr txBox="1"/>
          <p:nvPr/>
        </p:nvSpPr>
        <p:spPr>
          <a:xfrm>
            <a:off x="6671769" y="3193311"/>
            <a:ext cx="5520231" cy="3108543"/>
          </a:xfrm>
          <a:prstGeom prst="rect">
            <a:avLst/>
          </a:prstGeom>
          <a:solidFill>
            <a:srgbClr val="000000">
              <a:alpha val="74902"/>
            </a:srgbClr>
          </a:solidFill>
          <a:ln w="57150">
            <a:solidFill>
              <a:schemeClr val="tx1">
                <a:alpha val="18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Promover el</a:t>
            </a:r>
            <a:r>
              <a:rPr lang="es-ES" sz="2800" b="1" dirty="0" smtClean="0">
                <a:solidFill>
                  <a:srgbClr val="9966FF"/>
                </a:solidFill>
              </a:rPr>
              <a:t> pensamiento </a:t>
            </a:r>
            <a:r>
              <a:rPr lang="es-ES" sz="2800" b="1" dirty="0" smtClean="0">
                <a:solidFill>
                  <a:schemeClr val="bg1"/>
                </a:solidFill>
              </a:rPr>
              <a:t>crítico y creativo</a:t>
            </a:r>
            <a:endParaRPr lang="es-ES" sz="2800" b="1" dirty="0">
              <a:solidFill>
                <a:schemeClr val="bg1"/>
              </a:solidFill>
            </a:endParaRPr>
          </a:p>
          <a:p>
            <a:r>
              <a:rPr lang="es-ES" sz="2800" b="1" dirty="0" smtClean="0">
                <a:solidFill>
                  <a:srgbClr val="9966FF"/>
                </a:solidFill>
              </a:rPr>
              <a:t>Mejorar </a:t>
            </a:r>
            <a:r>
              <a:rPr lang="es-ES" sz="2800" b="1" dirty="0" smtClean="0">
                <a:solidFill>
                  <a:schemeClr val="bg1"/>
                </a:solidFill>
              </a:rPr>
              <a:t> las habilidades de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rgbClr val="9966FF"/>
                </a:solidFill>
              </a:rPr>
              <a:t>organización</a:t>
            </a:r>
            <a:r>
              <a:rPr lang="es-ES" sz="2800" b="1" dirty="0" smtClean="0">
                <a:solidFill>
                  <a:schemeClr val="bg1"/>
                </a:solidFill>
              </a:rPr>
              <a:t> de ideas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chemeClr val="bg1"/>
                </a:solidFill>
              </a:rPr>
              <a:t>relación entre ideas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rgbClr val="9966FF"/>
                </a:solidFill>
              </a:rPr>
              <a:t>categorizar</a:t>
            </a:r>
            <a:r>
              <a:rPr lang="es-ES" sz="2800" b="1" dirty="0" smtClean="0">
                <a:solidFill>
                  <a:schemeClr val="bg1"/>
                </a:solidFill>
              </a:rPr>
              <a:t> conceptos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9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iversaconsultores.com/wp-content/uploads/2014/01/creatividad-product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18"/>
          <a:stretch/>
        </p:blipFill>
        <p:spPr bwMode="auto">
          <a:xfrm>
            <a:off x="4443211" y="-23439"/>
            <a:ext cx="7748789" cy="688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940627" y="1692176"/>
            <a:ext cx="4648804" cy="1569660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1.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Están hechas para que el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pensamiento se haga visible</a:t>
            </a:r>
            <a:r>
              <a:rPr lang="es-ES" sz="2400" dirty="0" smtClean="0">
                <a:latin typeface="Franklin Gothic Medium Cond" panose="020B0606030402020204" pitchFamily="34" charset="0"/>
              </a:rPr>
              <a:t>. Todos lo vean, lo aprecien y puedan desarrollar sus capacidades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-1" y="404335"/>
            <a:ext cx="516442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¿Por qué utilizarlas?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40627" y="4004622"/>
            <a:ext cx="4648804" cy="1569660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2.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Los alumnos se hacen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más reflexivos y más </a:t>
            </a:r>
            <a:r>
              <a:rPr lang="es-ES" sz="2400" dirty="0" err="1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metacognitivos</a:t>
            </a:r>
            <a:r>
              <a:rPr lang="es-ES" sz="2400" dirty="0" smtClean="0">
                <a:latin typeface="Franklin Gothic Medium Cond" panose="020B0606030402020204" pitchFamily="34" charset="0"/>
              </a:rPr>
              <a:t>. Empiezan a considerar varios puntos de vista y a ser más autónomos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23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/>
          <a:srcRect t="14847" b="37213"/>
          <a:stretch/>
        </p:blipFill>
        <p:spPr>
          <a:xfrm>
            <a:off x="4427" y="6095"/>
            <a:ext cx="12187573" cy="3884281"/>
          </a:xfrm>
          <a:prstGeom prst="rect">
            <a:avLst/>
          </a:prstGeom>
        </p:spPr>
      </p:pic>
      <p:sp>
        <p:nvSpPr>
          <p:cNvPr id="8" name="Distinto de 7"/>
          <p:cNvSpPr/>
          <p:nvPr/>
        </p:nvSpPr>
        <p:spPr>
          <a:xfrm>
            <a:off x="5570109" y="2253803"/>
            <a:ext cx="914400" cy="883584"/>
          </a:xfrm>
          <a:prstGeom prst="mathNotEqual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Llamada de flecha hacia abajo 8"/>
          <p:cNvSpPr/>
          <p:nvPr/>
        </p:nvSpPr>
        <p:spPr>
          <a:xfrm>
            <a:off x="901519" y="2129545"/>
            <a:ext cx="4430333" cy="1729059"/>
          </a:xfrm>
          <a:prstGeom prst="downArrow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>
                <a:solidFill>
                  <a:schemeClr val="tx1"/>
                </a:solidFill>
                <a:latin typeface="Arial Narrow" panose="020B0606020202030204" pitchFamily="34" charset="0"/>
              </a:rPr>
              <a:t>DESTREZAS</a:t>
            </a:r>
          </a:p>
        </p:txBody>
      </p:sp>
      <p:sp>
        <p:nvSpPr>
          <p:cNvPr id="10" name="Llamada de flecha hacia abajo 9"/>
          <p:cNvSpPr/>
          <p:nvPr/>
        </p:nvSpPr>
        <p:spPr>
          <a:xfrm>
            <a:off x="6722767" y="2155222"/>
            <a:ext cx="4430333" cy="1729059"/>
          </a:xfrm>
          <a:prstGeom prst="downArrow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RUTINAS</a:t>
            </a:r>
            <a:endParaRPr lang="es-ES" sz="6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63258" y="4172267"/>
            <a:ext cx="4881095" cy="224676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Arial Narrow" panose="020B0606020202030204" pitchFamily="34" charset="0"/>
              </a:rPr>
              <a:t>Un poco </a:t>
            </a:r>
            <a:r>
              <a:rPr lang="es-ES" sz="2800" b="1" dirty="0" smtClean="0">
                <a:solidFill>
                  <a:srgbClr val="660066"/>
                </a:solidFill>
                <a:latin typeface="Arial Narrow" panose="020B0606020202030204" pitchFamily="34" charset="0"/>
              </a:rPr>
              <a:t>más elaboradas</a:t>
            </a:r>
            <a:r>
              <a:rPr lang="es-ES" sz="2800" dirty="0" smtClean="0">
                <a:latin typeface="Arial Narrow" panose="020B0606020202030204" pitchFamily="34" charset="0"/>
              </a:rPr>
              <a:t>. Necesitan apoyarse en </a:t>
            </a:r>
            <a:r>
              <a:rPr lang="es-ES" sz="2800" b="1" dirty="0" smtClean="0">
                <a:solidFill>
                  <a:srgbClr val="660066"/>
                </a:solidFill>
                <a:latin typeface="Arial Narrow" panose="020B0606020202030204" pitchFamily="34" charset="0"/>
              </a:rPr>
              <a:t>organizadores gráficos </a:t>
            </a:r>
            <a:r>
              <a:rPr lang="es-ES" sz="2800" dirty="0" smtClean="0">
                <a:latin typeface="Arial Narrow" panose="020B0606020202030204" pitchFamily="34" charset="0"/>
              </a:rPr>
              <a:t>para hacer visible el pensamiento.</a:t>
            </a:r>
          </a:p>
          <a:p>
            <a:pPr algn="ctr"/>
            <a:r>
              <a:rPr lang="es-ES" sz="2800" dirty="0" smtClean="0">
                <a:latin typeface="Arial Narrow" panose="020B0606020202030204" pitchFamily="34" charset="0"/>
              </a:rPr>
              <a:t>Se desarrollan en </a:t>
            </a:r>
            <a:r>
              <a:rPr lang="es-ES" sz="2800" b="1" dirty="0" smtClean="0">
                <a:solidFill>
                  <a:srgbClr val="660066"/>
                </a:solidFill>
                <a:latin typeface="Arial Narrow" panose="020B0606020202030204" pitchFamily="34" charset="0"/>
              </a:rPr>
              <a:t>4 pasos </a:t>
            </a:r>
            <a:endParaRPr lang="es-ES" sz="2800" b="1" dirty="0">
              <a:solidFill>
                <a:srgbClr val="660066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497385" y="4171779"/>
            <a:ext cx="4881095" cy="224676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660066"/>
                </a:solidFill>
                <a:latin typeface="Arial Narrow" panose="020B0606020202030204" pitchFamily="34" charset="0"/>
              </a:rPr>
              <a:t>Patrones sencillos </a:t>
            </a:r>
            <a:r>
              <a:rPr lang="es-ES" sz="2800" dirty="0" smtClean="0">
                <a:latin typeface="Arial Narrow" panose="020B0606020202030204" pitchFamily="34" charset="0"/>
              </a:rPr>
              <a:t>de pensamiento que pueden (y deben) ser utilizados una y otra vez hasta convertirse en parte del aprendizaje</a:t>
            </a:r>
            <a:endParaRPr lang="es-ES" sz="2800" dirty="0">
              <a:latin typeface="Arial Narrow" panose="020B0606020202030204" pitchFamily="34" charset="0"/>
            </a:endParaRPr>
          </a:p>
          <a:p>
            <a:pPr algn="ctr"/>
            <a:r>
              <a:rPr lang="es-ES" sz="2800" dirty="0" smtClean="0">
                <a:latin typeface="Arial Narrow" panose="020B0606020202030204" pitchFamily="34" charset="0"/>
              </a:rPr>
              <a:t>No son rigurosas en su desarrollo</a:t>
            </a:r>
          </a:p>
        </p:txBody>
      </p:sp>
    </p:spTree>
    <p:extLst>
      <p:ext uri="{BB962C8B-B14F-4D97-AF65-F5344CB8AC3E}">
        <p14:creationId xmlns:p14="http://schemas.microsoft.com/office/powerpoint/2010/main" val="318724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Nube"/>
          <p:cNvSpPr/>
          <p:nvPr/>
        </p:nvSpPr>
        <p:spPr>
          <a:xfrm>
            <a:off x="9018365" y="2263575"/>
            <a:ext cx="3024336" cy="1656184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718" y="2554294"/>
            <a:ext cx="864096" cy="107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Nube"/>
          <p:cNvSpPr/>
          <p:nvPr/>
        </p:nvSpPr>
        <p:spPr>
          <a:xfrm>
            <a:off x="8935710" y="4308833"/>
            <a:ext cx="1594823" cy="1281027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Nube"/>
          <p:cNvSpPr/>
          <p:nvPr/>
        </p:nvSpPr>
        <p:spPr>
          <a:xfrm>
            <a:off x="7455408" y="5532723"/>
            <a:ext cx="1146805" cy="828092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5"/>
          <p:cNvSpPr txBox="1"/>
          <p:nvPr/>
        </p:nvSpPr>
        <p:spPr>
          <a:xfrm>
            <a:off x="6987655" y="404334"/>
            <a:ext cx="516442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Tipos de destrezas</a:t>
            </a:r>
          </a:p>
        </p:txBody>
      </p:sp>
      <p:sp>
        <p:nvSpPr>
          <p:cNvPr id="9" name="CuadroTexto 3"/>
          <p:cNvSpPr txBox="1"/>
          <p:nvPr/>
        </p:nvSpPr>
        <p:spPr>
          <a:xfrm>
            <a:off x="1" y="1452958"/>
            <a:ext cx="8028810" cy="1200329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GENERAR IDEAS: </a:t>
            </a:r>
            <a:r>
              <a:rPr lang="es-ES" sz="2400" dirty="0" smtClean="0">
                <a:latin typeface="Arial Narrow" panose="020B0606020202030204" pitchFamily="34" charset="0"/>
              </a:rPr>
              <a:t>Facilitan el pensamiento creativo, que consiste en una serie de habilidades para generar el conocimiento y desarrollar la imaginación.</a:t>
            </a:r>
            <a:endParaRPr lang="es-ES" sz="2400" b="1" dirty="0">
              <a:latin typeface="Arial Narrow" panose="020B0606020202030204" pitchFamily="34" charset="0"/>
            </a:endParaRPr>
          </a:p>
        </p:txBody>
      </p:sp>
      <p:sp>
        <p:nvSpPr>
          <p:cNvPr id="10" name="CuadroTexto 3"/>
          <p:cNvSpPr txBox="1"/>
          <p:nvPr/>
        </p:nvSpPr>
        <p:spPr>
          <a:xfrm>
            <a:off x="-1" y="3084315"/>
            <a:ext cx="7455409" cy="156966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CLARIFICAR IDEAS</a:t>
            </a:r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  <a:r>
              <a:rPr lang="es-ES" sz="2400" dirty="0" smtClean="0">
                <a:latin typeface="Arial Narrow" panose="020B0606020202030204" pitchFamily="34" charset="0"/>
              </a:rPr>
              <a:t>Proporcionan habilidades de comprensión de la información que implican pensamiento analítico y mejoran la comprensión y la capacidad de usar la información. </a:t>
            </a:r>
            <a:endParaRPr lang="es-ES" sz="2400" b="1" dirty="0">
              <a:latin typeface="Arial Narrow" panose="020B0606020202030204" pitchFamily="34" charset="0"/>
            </a:endParaRPr>
          </a:p>
        </p:txBody>
      </p:sp>
      <p:sp>
        <p:nvSpPr>
          <p:cNvPr id="11" name="CuadroTexto 3"/>
          <p:cNvSpPr txBox="1"/>
          <p:nvPr/>
        </p:nvSpPr>
        <p:spPr>
          <a:xfrm>
            <a:off x="1" y="4949346"/>
            <a:ext cx="6987654" cy="156966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EVALUAR LA RAZONALIDAD DE LAS IDEAS</a:t>
            </a:r>
            <a:r>
              <a:rPr lang="es-E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  <a:r>
              <a:rPr lang="es-ES" sz="2400" dirty="0" smtClean="0">
                <a:latin typeface="Arial Narrow" panose="020B0606020202030204" pitchFamily="34" charset="0"/>
              </a:rPr>
              <a:t>Desarrollan el pensamiento crítico, relacionado con la capacidad para evaluar la información y extraer inferencias que son las destrezas que nos llevan a juzgar bien.</a:t>
            </a:r>
            <a:endParaRPr lang="es-ES" sz="2400" b="1" dirty="0">
              <a:latin typeface="Arial Narrow" panose="020B060602020203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98429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79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1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93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186246" y="6329681"/>
            <a:ext cx="369276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/>
              <a:t>http://babyyou.es/wp-content/uploads/2014/09/pasos-a-seguir-babyyou.jpg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46" y="0"/>
            <a:ext cx="100584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86985" y="5852628"/>
            <a:ext cx="2915773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5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Franklin Gothic Medium Cond" panose="020B0606030402020204" pitchFamily="34" charset="0"/>
              </a:rPr>
              <a:t>Pasos a seguir</a:t>
            </a:r>
            <a:endParaRPr lang="es-ES" sz="28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 r="80868" b="38358"/>
          <a:stretch/>
        </p:blipFill>
        <p:spPr>
          <a:xfrm>
            <a:off x="-1" y="0"/>
            <a:ext cx="1924335" cy="1978925"/>
          </a:xfrm>
          <a:prstGeom prst="rect">
            <a:avLst/>
          </a:prstGeom>
        </p:spPr>
      </p:pic>
      <p:sp>
        <p:nvSpPr>
          <p:cNvPr id="7" name="CuadroTexto 5"/>
          <p:cNvSpPr txBox="1"/>
          <p:nvPr/>
        </p:nvSpPr>
        <p:spPr>
          <a:xfrm>
            <a:off x="1924334" y="-2614"/>
            <a:ext cx="750626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Introducción de la destreza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31" y="1840404"/>
            <a:ext cx="6896669" cy="5017596"/>
          </a:xfrm>
          <a:prstGeom prst="rect">
            <a:avLst/>
          </a:prstGeom>
        </p:spPr>
      </p:pic>
      <p:sp>
        <p:nvSpPr>
          <p:cNvPr id="8" name="7 Llamada rectangular redondeada"/>
          <p:cNvSpPr/>
          <p:nvPr/>
        </p:nvSpPr>
        <p:spPr>
          <a:xfrm>
            <a:off x="1833410" y="1840404"/>
            <a:ext cx="3289109" cy="150125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660066"/>
                </a:solidFill>
                <a:latin typeface="Arial Narrow" panose="020B0606020202030204" pitchFamily="34" charset="0"/>
              </a:rPr>
              <a:t>El mapa mental de pensamiento que resulta de esta primera parte se mantiene visible( escrito en la pizarra o en un mural) </a:t>
            </a:r>
            <a:endParaRPr lang="es-ES" dirty="0">
              <a:solidFill>
                <a:srgbClr val="660066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CuadroTexto 2"/>
          <p:cNvSpPr txBox="1"/>
          <p:nvPr/>
        </p:nvSpPr>
        <p:spPr>
          <a:xfrm>
            <a:off x="355031" y="3737588"/>
            <a:ext cx="3966693" cy="2308324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1.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Utilizamos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mapas de pensamiento: </a:t>
            </a:r>
            <a:r>
              <a:rPr lang="es-ES" sz="2400" dirty="0" smtClean="0">
                <a:latin typeface="Franklin Gothic Medium Cond" panose="020B0606030402020204" pitchFamily="34" charset="0"/>
              </a:rPr>
              <a:t>preguntas  concretas y partiendo de situaciones cercanas, que presentan al alumno los pasos de la destreza. 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65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0" t="6991" r="60651" b="38358"/>
          <a:stretch/>
        </p:blipFill>
        <p:spPr>
          <a:xfrm>
            <a:off x="0" y="0"/>
            <a:ext cx="1869744" cy="1978925"/>
          </a:xfrm>
          <a:prstGeom prst="rect">
            <a:avLst/>
          </a:prstGeom>
        </p:spPr>
      </p:pic>
      <p:sp>
        <p:nvSpPr>
          <p:cNvPr id="3" name="CuadroTexto 5"/>
          <p:cNvSpPr txBox="1"/>
          <p:nvPr/>
        </p:nvSpPr>
        <p:spPr>
          <a:xfrm>
            <a:off x="1869744" y="0"/>
            <a:ext cx="835243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Guiar con mapas de pensamiento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457" y="2026433"/>
            <a:ext cx="6746543" cy="4831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uadroTexto 2"/>
          <p:cNvSpPr txBox="1"/>
          <p:nvPr/>
        </p:nvSpPr>
        <p:spPr>
          <a:xfrm>
            <a:off x="934871" y="3291416"/>
            <a:ext cx="3966693" cy="2677656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660066"/>
                </a:solidFill>
                <a:latin typeface="Franklin Gothic Medium Cond" panose="020B0606030402020204" pitchFamily="34" charset="0"/>
              </a:rPr>
              <a:t>2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Utilizamos un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organizador gráfico </a:t>
            </a:r>
            <a:r>
              <a:rPr lang="es-ES" sz="2400" dirty="0" smtClean="0">
                <a:latin typeface="Franklin Gothic Medium Cond" panose="020B0606030402020204" pitchFamily="34" charset="0"/>
              </a:rPr>
              <a:t>para reflejar el mapa de pensamiento ya que sirve de ayuda a los alumnos y posibilita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recoger las información </a:t>
            </a:r>
            <a:r>
              <a:rPr lang="es-ES" sz="2400" dirty="0" smtClean="0">
                <a:latin typeface="Franklin Gothic Medium Cond" panose="020B0606030402020204" pitchFamily="34" charset="0"/>
              </a:rPr>
              <a:t>que de otra manera sería difícil de retener. 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4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86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1" t="6991" r="42198" b="38358"/>
          <a:stretch/>
        </p:blipFill>
        <p:spPr>
          <a:xfrm>
            <a:off x="0" y="0"/>
            <a:ext cx="1924334" cy="1978925"/>
          </a:xfrm>
          <a:prstGeom prst="rect">
            <a:avLst/>
          </a:prstGeom>
        </p:spPr>
      </p:pic>
      <p:sp>
        <p:nvSpPr>
          <p:cNvPr id="3" name="CuadroTexto 5"/>
          <p:cNvSpPr txBox="1"/>
          <p:nvPr/>
        </p:nvSpPr>
        <p:spPr>
          <a:xfrm>
            <a:off x="1924334" y="-2614"/>
            <a:ext cx="750626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Reflexión cognitiva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2295524"/>
            <a:ext cx="6076950" cy="4562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uadroTexto 2"/>
          <p:cNvSpPr txBox="1"/>
          <p:nvPr/>
        </p:nvSpPr>
        <p:spPr>
          <a:xfrm>
            <a:off x="764465" y="3532870"/>
            <a:ext cx="3966693" cy="2308324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3.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Hacer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REFLEXIONAR </a:t>
            </a:r>
            <a:r>
              <a:rPr lang="es-ES" sz="2400" dirty="0" smtClean="0">
                <a:latin typeface="Franklin Gothic Medium Cond" panose="020B0606030402020204" pitchFamily="34" charset="0"/>
              </a:rPr>
              <a:t>sobre 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“como” </a:t>
            </a:r>
            <a:r>
              <a:rPr lang="es-ES" sz="2400" dirty="0" smtClean="0">
                <a:latin typeface="Franklin Gothic Medium Cond" panose="020B0606030402020204" pitchFamily="34" charset="0"/>
              </a:rPr>
              <a:t>han realizado la destreza de pensamiento: nombre, pasos, que se han seguido, la eficacia y las posibilidades de uso en otros contextos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2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10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22 Grupo"/>
          <p:cNvGrpSpPr/>
          <p:nvPr/>
        </p:nvGrpSpPr>
        <p:grpSpPr>
          <a:xfrm>
            <a:off x="5617204" y="1404943"/>
            <a:ext cx="6677163" cy="5427954"/>
            <a:chOff x="313886" y="702584"/>
            <a:chExt cx="6677163" cy="5427954"/>
          </a:xfrm>
        </p:grpSpPr>
        <p:grpSp>
          <p:nvGrpSpPr>
            <p:cNvPr id="19" name="18 Grupo"/>
            <p:cNvGrpSpPr/>
            <p:nvPr/>
          </p:nvGrpSpPr>
          <p:grpSpPr>
            <a:xfrm>
              <a:off x="2937658" y="702584"/>
              <a:ext cx="4053391" cy="1165776"/>
              <a:chOff x="2961564" y="1445403"/>
              <a:chExt cx="4053391" cy="1165776"/>
            </a:xfrm>
          </p:grpSpPr>
          <p:sp>
            <p:nvSpPr>
              <p:cNvPr id="9" name="8 Rectángulo"/>
              <p:cNvSpPr/>
              <p:nvPr/>
            </p:nvSpPr>
            <p:spPr>
              <a:xfrm>
                <a:off x="2961564" y="1964848"/>
                <a:ext cx="3903257" cy="646331"/>
              </a:xfrm>
              <a:prstGeom prst="rect">
                <a:avLst/>
              </a:prstGeom>
              <a:solidFill>
                <a:srgbClr val="FF7C8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" name="9 Rectángulo"/>
              <p:cNvSpPr/>
              <p:nvPr/>
            </p:nvSpPr>
            <p:spPr>
              <a:xfrm>
                <a:off x="2961568" y="1445403"/>
                <a:ext cx="3903256" cy="504967"/>
              </a:xfrm>
              <a:prstGeom prst="rect">
                <a:avLst/>
              </a:prstGeom>
              <a:solidFill>
                <a:srgbClr val="FF0066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2961568" y="1527698"/>
                <a:ext cx="35347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latin typeface="Arial Narrow" panose="020B0606020202030204" pitchFamily="34" charset="0"/>
                  </a:rPr>
                  <a:t>PLANIFICACIÓN</a:t>
                </a:r>
                <a:endParaRPr lang="es-ES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2" name="11 CuadroTexto"/>
              <p:cNvSpPr txBox="1"/>
              <p:nvPr/>
            </p:nvSpPr>
            <p:spPr>
              <a:xfrm>
                <a:off x="2961568" y="1964848"/>
                <a:ext cx="40533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latin typeface="Arial Narrow" panose="020B0606020202030204" pitchFamily="34" charset="0"/>
                  </a:rPr>
                  <a:t>¿Cómo lo harías la próxima vez?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¿En qué otras ocasiones pudo utilizarlo?</a:t>
                </a:r>
                <a:endParaRPr lang="es-ES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21" name="20 Grupo"/>
            <p:cNvGrpSpPr/>
            <p:nvPr/>
          </p:nvGrpSpPr>
          <p:grpSpPr>
            <a:xfrm>
              <a:off x="1555845" y="3707398"/>
              <a:ext cx="5308979" cy="1228725"/>
              <a:chOff x="1630906" y="3834167"/>
              <a:chExt cx="5308979" cy="1228725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1637728" y="4339134"/>
                <a:ext cx="5302157" cy="72375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1630906" y="3834167"/>
                <a:ext cx="5308979" cy="50496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" name="13 CuadroTexto"/>
              <p:cNvSpPr txBox="1"/>
              <p:nvPr/>
            </p:nvSpPr>
            <p:spPr>
              <a:xfrm>
                <a:off x="1637728" y="3901984"/>
                <a:ext cx="35347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latin typeface="Arial Narrow" panose="020B0606020202030204" pitchFamily="34" charset="0"/>
                  </a:rPr>
                  <a:t>CONOCIMIENTO DE LA ESTRATEGIA</a:t>
                </a:r>
                <a:endParaRPr lang="es-ES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" name="15 CuadroTexto"/>
              <p:cNvSpPr txBox="1"/>
              <p:nvPr/>
            </p:nvSpPr>
            <p:spPr>
              <a:xfrm>
                <a:off x="1740072" y="4350124"/>
                <a:ext cx="40533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latin typeface="Arial Narrow" panose="020B0606020202030204" pitchFamily="34" charset="0"/>
                  </a:rPr>
                  <a:t>¿Cómo lo has hecho?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¿Qué preguntas te hacías?</a:t>
                </a:r>
                <a:endParaRPr lang="es-ES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20" name="19 Grupo"/>
            <p:cNvGrpSpPr/>
            <p:nvPr/>
          </p:nvGrpSpPr>
          <p:grpSpPr>
            <a:xfrm>
              <a:off x="2272359" y="1868360"/>
              <a:ext cx="4592465" cy="1839038"/>
              <a:chOff x="2279175" y="2190034"/>
              <a:chExt cx="4592465" cy="1839038"/>
            </a:xfrm>
          </p:grpSpPr>
          <p:sp>
            <p:nvSpPr>
              <p:cNvPr id="7" name="6 Rectángulo"/>
              <p:cNvSpPr/>
              <p:nvPr/>
            </p:nvSpPr>
            <p:spPr>
              <a:xfrm>
                <a:off x="2279175" y="2190034"/>
                <a:ext cx="4585646" cy="504967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2285994" y="2695001"/>
                <a:ext cx="4585646" cy="133407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" name="12 CuadroTexto"/>
              <p:cNvSpPr txBox="1"/>
              <p:nvPr/>
            </p:nvSpPr>
            <p:spPr>
              <a:xfrm>
                <a:off x="2442947" y="2257851"/>
                <a:ext cx="35347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latin typeface="Arial Narrow" panose="020B0606020202030204" pitchFamily="34" charset="0"/>
                  </a:rPr>
                  <a:t>EVALUACIÓN</a:t>
                </a:r>
                <a:endParaRPr lang="es-ES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7" name="16 CuadroTexto"/>
              <p:cNvSpPr txBox="1"/>
              <p:nvPr/>
            </p:nvSpPr>
            <p:spPr>
              <a:xfrm>
                <a:off x="2442948" y="2695001"/>
                <a:ext cx="405338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latin typeface="Arial Narrow" panose="020B0606020202030204" pitchFamily="34" charset="0"/>
                  </a:rPr>
                  <a:t>¿Para qué te ha servido usar la estrategia?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¿Cómo lo sabes?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Si no te ha ido bien, ¿ crees que  podrías usar  otra estrategia? ¿Cuál?</a:t>
                </a:r>
                <a:endParaRPr lang="es-ES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22" name="21 Grupo"/>
            <p:cNvGrpSpPr/>
            <p:nvPr/>
          </p:nvGrpSpPr>
          <p:grpSpPr>
            <a:xfrm>
              <a:off x="313886" y="4954137"/>
              <a:ext cx="6550938" cy="1176401"/>
              <a:chOff x="313886" y="4954137"/>
              <a:chExt cx="6550938" cy="1176401"/>
            </a:xfrm>
          </p:grpSpPr>
          <p:sp>
            <p:nvSpPr>
              <p:cNvPr id="3" name="2 Rectángulo"/>
              <p:cNvSpPr/>
              <p:nvPr/>
            </p:nvSpPr>
            <p:spPr>
              <a:xfrm>
                <a:off x="327546" y="4954137"/>
                <a:ext cx="6537278" cy="504967"/>
              </a:xfrm>
              <a:prstGeom prst="rect">
                <a:avLst/>
              </a:prstGeom>
              <a:solidFill>
                <a:srgbClr val="660066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" name="3 Rectángulo"/>
              <p:cNvSpPr/>
              <p:nvPr/>
            </p:nvSpPr>
            <p:spPr>
              <a:xfrm>
                <a:off x="327546" y="5484377"/>
                <a:ext cx="6537278" cy="646161"/>
              </a:xfrm>
              <a:prstGeom prst="rect">
                <a:avLst/>
              </a:prstGeom>
              <a:solidFill>
                <a:srgbClr val="9966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" name="14 CuadroTexto"/>
              <p:cNvSpPr txBox="1"/>
              <p:nvPr/>
            </p:nvSpPr>
            <p:spPr>
              <a:xfrm>
                <a:off x="416253" y="5021954"/>
                <a:ext cx="53294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SER CONSCIENTE DE MI PENSAMIENTO</a:t>
                </a:r>
                <a:endParaRPr lang="es-ES" b="1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8" name="17 CuadroTexto"/>
              <p:cNvSpPr txBox="1"/>
              <p:nvPr/>
            </p:nvSpPr>
            <p:spPr>
              <a:xfrm>
                <a:off x="313886" y="5459104"/>
                <a:ext cx="65372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latin typeface="Arial Narrow" panose="020B0606020202030204" pitchFamily="34" charset="0"/>
                  </a:rPr>
                  <a:t>¿Qué has hecho?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¿Cómo se llama el tipo de pensamiento que has realizado?</a:t>
                </a:r>
                <a:endParaRPr lang="es-ES" dirty="0">
                  <a:latin typeface="Arial Narrow" panose="020B0606020202030204" pitchFamily="34" charset="0"/>
                </a:endParaRP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7224"/>
            <a:ext cx="4176215" cy="365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uadroTexto 5"/>
          <p:cNvSpPr txBox="1"/>
          <p:nvPr/>
        </p:nvSpPr>
        <p:spPr>
          <a:xfrm>
            <a:off x="4655054" y="55428"/>
            <a:ext cx="750626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Escalera de la metacognición</a:t>
            </a:r>
          </a:p>
        </p:txBody>
      </p:sp>
    </p:spTree>
    <p:extLst>
      <p:ext uri="{BB962C8B-B14F-4D97-AF65-F5344CB8AC3E}">
        <p14:creationId xmlns:p14="http://schemas.microsoft.com/office/powerpoint/2010/main" val="97883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4"/>
          <p:cNvSpPr/>
          <p:nvPr/>
        </p:nvSpPr>
        <p:spPr>
          <a:xfrm>
            <a:off x="4816699" y="1918953"/>
            <a:ext cx="8963695" cy="525344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5151549" y="2966183"/>
            <a:ext cx="67356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dirty="0" smtClean="0">
                <a:latin typeface="Arial Narrow" panose="020B0606020202030204" pitchFamily="34" charset="0"/>
              </a:rPr>
              <a:t>“Los alumnos que durante un amplio período de tiempo </a:t>
            </a:r>
            <a:r>
              <a:rPr lang="es-ES" sz="3200" b="1" dirty="0" smtClean="0">
                <a:latin typeface="Arial Narrow" panose="020B0606020202030204" pitchFamily="34" charset="0"/>
              </a:rPr>
              <a:t>son tratados como si fueran inteligentes</a:t>
            </a:r>
            <a:r>
              <a:rPr lang="es-ES" sz="3200" dirty="0" smtClean="0">
                <a:latin typeface="Arial Narrow" panose="020B0606020202030204" pitchFamily="34" charset="0"/>
              </a:rPr>
              <a:t>, llegan a pensar en ellos mismos como </a:t>
            </a:r>
            <a:r>
              <a:rPr lang="es-ES" sz="3200" b="1" dirty="0" smtClean="0">
                <a:latin typeface="Arial Narrow" panose="020B0606020202030204" pitchFamily="34" charset="0"/>
              </a:rPr>
              <a:t>sujetos que aprenden”</a:t>
            </a:r>
          </a:p>
          <a:p>
            <a:pPr algn="r"/>
            <a:r>
              <a:rPr lang="es-ES" sz="2800" dirty="0" smtClean="0">
                <a:latin typeface="Arial Narrow" panose="020B0606020202030204" pitchFamily="34" charset="0"/>
              </a:rPr>
              <a:t>Lauren </a:t>
            </a:r>
            <a:r>
              <a:rPr lang="es-ES" sz="2800" dirty="0" err="1" smtClean="0">
                <a:latin typeface="Arial Narrow" panose="020B0606020202030204" pitchFamily="34" charset="0"/>
              </a:rPr>
              <a:t>Resnik</a:t>
            </a:r>
            <a:r>
              <a:rPr lang="es-ES" sz="2800" i="1" dirty="0" smtClean="0">
                <a:latin typeface="Arial Narrow" panose="020B0606020202030204" pitchFamily="34" charset="0"/>
              </a:rPr>
              <a:t>, decana de la American </a:t>
            </a:r>
            <a:r>
              <a:rPr lang="es-ES" sz="2800" i="1" dirty="0" err="1" smtClean="0">
                <a:latin typeface="Arial Narrow" panose="020B0606020202030204" pitchFamily="34" charset="0"/>
              </a:rPr>
              <a:t>Intelligence</a:t>
            </a:r>
            <a:r>
              <a:rPr lang="es-ES" sz="2800" i="1" dirty="0" smtClean="0">
                <a:latin typeface="Arial Narrow" panose="020B0606020202030204" pitchFamily="34" charset="0"/>
              </a:rPr>
              <a:t> </a:t>
            </a:r>
            <a:r>
              <a:rPr lang="es-ES" sz="2800" i="1" dirty="0" err="1" smtClean="0">
                <a:latin typeface="Arial Narrow" panose="020B0606020202030204" pitchFamily="34" charset="0"/>
              </a:rPr>
              <a:t>Researchers</a:t>
            </a:r>
            <a:endParaRPr lang="es-ES" sz="2800" dirty="0" smtClean="0">
              <a:latin typeface="Arial Narrow" panose="020B0606020202030204" pitchFamily="34" charset="0"/>
            </a:endParaRPr>
          </a:p>
          <a:p>
            <a:endParaRPr lang="es-ES" sz="3200" dirty="0"/>
          </a:p>
        </p:txBody>
      </p:sp>
      <p:sp>
        <p:nvSpPr>
          <p:cNvPr id="4" name="Rectángulo 3"/>
          <p:cNvSpPr/>
          <p:nvPr/>
        </p:nvSpPr>
        <p:spPr>
          <a:xfrm>
            <a:off x="-1" y="616625"/>
            <a:ext cx="7070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 smtClean="0">
                <a:latin typeface="Arial Narrow" panose="020B0606020202030204" pitchFamily="34" charset="0"/>
              </a:rPr>
              <a:t>¿</a:t>
            </a:r>
            <a:r>
              <a:rPr lang="es-ES" sz="3600" dirty="0" smtClean="0">
                <a:latin typeface="Arial Narrow" panose="020B0606020202030204" pitchFamily="34" charset="0"/>
              </a:rPr>
              <a:t>Por qué transformar la cultura de aula en una </a:t>
            </a:r>
            <a:r>
              <a:rPr lang="es-E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CULTURA DE PENSAMIENTO</a:t>
            </a:r>
            <a:endParaRPr lang="es-E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498679" y="837691"/>
            <a:ext cx="7598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?</a:t>
            </a:r>
          </a:p>
          <a:p>
            <a:endParaRPr lang="es-E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74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9" t="6991" r="24829" b="38358"/>
          <a:stretch/>
        </p:blipFill>
        <p:spPr>
          <a:xfrm>
            <a:off x="0" y="0"/>
            <a:ext cx="1924334" cy="1978925"/>
          </a:xfrm>
          <a:prstGeom prst="rect">
            <a:avLst/>
          </a:prstGeom>
        </p:spPr>
      </p:pic>
      <p:sp>
        <p:nvSpPr>
          <p:cNvPr id="3" name="CuadroTexto 5"/>
          <p:cNvSpPr txBox="1"/>
          <p:nvPr/>
        </p:nvSpPr>
        <p:spPr>
          <a:xfrm>
            <a:off x="1924334" y="-2614"/>
            <a:ext cx="750626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Aplicar en otros contextos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70" y="2900497"/>
            <a:ext cx="7030729" cy="3957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uadroTexto 2"/>
          <p:cNvSpPr txBox="1"/>
          <p:nvPr/>
        </p:nvSpPr>
        <p:spPr>
          <a:xfrm>
            <a:off x="355032" y="3437336"/>
            <a:ext cx="3966693" cy="1569660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660066"/>
                </a:solidFill>
                <a:latin typeface="Franklin Gothic Medium Cond" panose="020B0606030402020204" pitchFamily="34" charset="0"/>
              </a:rPr>
              <a:t>4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Proponer actividades que impliquen el </a:t>
            </a:r>
            <a:r>
              <a:rPr lang="es-ES" sz="2400" dirty="0" smtClean="0">
                <a:solidFill>
                  <a:srgbClr val="7030A0"/>
                </a:solidFill>
                <a:latin typeface="Franklin Gothic Medium Cond" panose="020B0606030402020204" pitchFamily="34" charset="0"/>
              </a:rPr>
              <a:t>uso de la destreza </a:t>
            </a:r>
            <a:r>
              <a:rPr lang="es-ES" sz="2400" dirty="0" smtClean="0">
                <a:latin typeface="Franklin Gothic Medium Cond" panose="020B0606030402020204" pitchFamily="34" charset="0"/>
              </a:rPr>
              <a:t>en otros ejemplos de manera autónoma. 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6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7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3413"/>
            <a:ext cx="12192000" cy="812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80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137151"/>
            <a:ext cx="12192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6000" dirty="0" smtClean="0">
                <a:latin typeface="Arial Narrow" panose="020B0606020202030204" pitchFamily="34" charset="0"/>
              </a:rPr>
              <a:t>Compara y contrasta</a:t>
            </a:r>
            <a:r>
              <a:rPr lang="es-ES" sz="7200" dirty="0">
                <a:latin typeface="Arial Narrow" panose="020B0606020202030204" pitchFamily="34" charset="0"/>
              </a:rPr>
              <a:t>.</a:t>
            </a:r>
            <a:endParaRPr lang="es-ES" sz="6000" b="1" dirty="0" smtClean="0">
              <a:latin typeface="Arial Narrow" panose="020B060602020203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31" y="1526949"/>
            <a:ext cx="3507983" cy="4800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066" y="1883391"/>
            <a:ext cx="6062871" cy="4006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15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451" y="2238231"/>
            <a:ext cx="4413061" cy="441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559556" y="477670"/>
            <a:ext cx="3384645" cy="968991"/>
          </a:xfrm>
          <a:prstGeom prst="roundRect">
            <a:avLst/>
          </a:prstGeom>
          <a:solidFill>
            <a:srgbClr val="FFFF0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7030A0"/>
                </a:solidFill>
              </a:rPr>
              <a:t>¿En qué se parecen?</a:t>
            </a:r>
            <a:endParaRPr lang="es-ES" sz="2400" b="1" dirty="0">
              <a:solidFill>
                <a:srgbClr val="7030A0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559556" y="2022144"/>
            <a:ext cx="3384645" cy="968991"/>
          </a:xfrm>
          <a:prstGeom prst="roundRect">
            <a:avLst/>
          </a:prstGeom>
          <a:solidFill>
            <a:srgbClr val="FFFF0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7030A0"/>
                </a:solidFill>
              </a:rPr>
              <a:t>¿En qué se diferencian?</a:t>
            </a:r>
            <a:endParaRPr lang="es-ES" sz="2400" b="1" dirty="0">
              <a:solidFill>
                <a:srgbClr val="7030A0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559556" y="3475771"/>
            <a:ext cx="5322629" cy="968991"/>
          </a:xfrm>
          <a:prstGeom prst="roundRect">
            <a:avLst/>
          </a:prstGeom>
          <a:solidFill>
            <a:srgbClr val="FFFF0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7030A0"/>
                </a:solidFill>
              </a:rPr>
              <a:t>¿Qué semejanzas ves en las semejanzas más significativas?</a:t>
            </a:r>
            <a:endParaRPr lang="es-ES" sz="2400" b="1" dirty="0">
              <a:solidFill>
                <a:srgbClr val="7030A0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59556" y="5097441"/>
            <a:ext cx="6287069" cy="968991"/>
          </a:xfrm>
          <a:prstGeom prst="roundRect">
            <a:avLst/>
          </a:prstGeom>
          <a:solidFill>
            <a:srgbClr val="FFFF0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7030A0"/>
                </a:solidFill>
              </a:rPr>
              <a:t>¿Qué conclusión sugieren las semejanzas y diferencias más significativas?</a:t>
            </a:r>
            <a:endParaRPr lang="es-ES" sz="2400" b="1" dirty="0">
              <a:solidFill>
                <a:srgbClr val="7030A0"/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 r="80868" b="38358"/>
          <a:stretch/>
        </p:blipFill>
        <p:spPr>
          <a:xfrm>
            <a:off x="10795379" y="0"/>
            <a:ext cx="1396621" cy="143624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76207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38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83" y="2429301"/>
            <a:ext cx="5073338" cy="3338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617" y="2251880"/>
            <a:ext cx="5097528" cy="3394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4" name="CuadroTexto 6"/>
          <p:cNvSpPr txBox="1"/>
          <p:nvPr/>
        </p:nvSpPr>
        <p:spPr>
          <a:xfrm>
            <a:off x="0" y="281703"/>
            <a:ext cx="9787944" cy="830997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latin typeface="Arial Narrow" panose="020B0606020202030204" pitchFamily="34" charset="0"/>
              </a:rPr>
              <a:t>Escuela tradicional-escuela innovadora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90766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0661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627799"/>
            <a:ext cx="10490825" cy="3883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77058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9827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0" t="6991" r="60651" b="38358"/>
          <a:stretch/>
        </p:blipFill>
        <p:spPr>
          <a:xfrm>
            <a:off x="10709098" y="0"/>
            <a:ext cx="1482901" cy="1569493"/>
          </a:xfrm>
          <a:prstGeom prst="rect">
            <a:avLst/>
          </a:prstGeom>
        </p:spPr>
      </p:pic>
      <p:sp>
        <p:nvSpPr>
          <p:cNvPr id="4" name="CuadroTexto 5"/>
          <p:cNvSpPr txBox="1"/>
          <p:nvPr/>
        </p:nvSpPr>
        <p:spPr>
          <a:xfrm>
            <a:off x="1" y="17596"/>
            <a:ext cx="466753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Organizador gráfico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17" y="2614613"/>
            <a:ext cx="3389312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5170665" y="17596"/>
            <a:ext cx="5078803" cy="6860649"/>
            <a:chOff x="5170665" y="17596"/>
            <a:chExt cx="5078803" cy="686064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0665" y="17596"/>
              <a:ext cx="5078803" cy="6860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1 Rectángulo"/>
            <p:cNvSpPr/>
            <p:nvPr/>
          </p:nvSpPr>
          <p:spPr>
            <a:xfrm>
              <a:off x="6209731" y="1146412"/>
              <a:ext cx="1064526" cy="1364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8272817" y="1148687"/>
              <a:ext cx="1064526" cy="1364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631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81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1" t="6991" r="42198" b="38358"/>
          <a:stretch/>
        </p:blipFill>
        <p:spPr>
          <a:xfrm>
            <a:off x="10971043" y="-13648"/>
            <a:ext cx="1220957" cy="1255594"/>
          </a:xfrm>
          <a:prstGeom prst="rect">
            <a:avLst/>
          </a:prstGeom>
        </p:spPr>
      </p:pic>
      <p:grpSp>
        <p:nvGrpSpPr>
          <p:cNvPr id="3" name="2 Grupo"/>
          <p:cNvGrpSpPr/>
          <p:nvPr/>
        </p:nvGrpSpPr>
        <p:grpSpPr>
          <a:xfrm>
            <a:off x="0" y="456256"/>
            <a:ext cx="7703011" cy="6401744"/>
            <a:chOff x="313886" y="702584"/>
            <a:chExt cx="6677163" cy="5427954"/>
          </a:xfrm>
        </p:grpSpPr>
        <p:grpSp>
          <p:nvGrpSpPr>
            <p:cNvPr id="4" name="3 Grupo"/>
            <p:cNvGrpSpPr/>
            <p:nvPr/>
          </p:nvGrpSpPr>
          <p:grpSpPr>
            <a:xfrm>
              <a:off x="2937658" y="702584"/>
              <a:ext cx="4053391" cy="1165776"/>
              <a:chOff x="2961564" y="1445403"/>
              <a:chExt cx="4053391" cy="1165776"/>
            </a:xfrm>
          </p:grpSpPr>
          <p:sp>
            <p:nvSpPr>
              <p:cNvPr id="20" name="19 Rectángulo"/>
              <p:cNvSpPr/>
              <p:nvPr/>
            </p:nvSpPr>
            <p:spPr>
              <a:xfrm>
                <a:off x="2961564" y="1964848"/>
                <a:ext cx="3903257" cy="646331"/>
              </a:xfrm>
              <a:prstGeom prst="rect">
                <a:avLst/>
              </a:prstGeom>
              <a:solidFill>
                <a:srgbClr val="FF7C8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" name="20 Rectángulo"/>
              <p:cNvSpPr/>
              <p:nvPr/>
            </p:nvSpPr>
            <p:spPr>
              <a:xfrm>
                <a:off x="2961568" y="1445403"/>
                <a:ext cx="3903256" cy="504967"/>
              </a:xfrm>
              <a:prstGeom prst="rect">
                <a:avLst/>
              </a:prstGeom>
              <a:solidFill>
                <a:srgbClr val="FF0066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" name="21 CuadroTexto"/>
              <p:cNvSpPr txBox="1"/>
              <p:nvPr/>
            </p:nvSpPr>
            <p:spPr>
              <a:xfrm>
                <a:off x="2961568" y="1527698"/>
                <a:ext cx="35347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latin typeface="Arial Narrow" panose="020B0606020202030204" pitchFamily="34" charset="0"/>
                  </a:rPr>
                  <a:t>PLANIFICACIÓN</a:t>
                </a:r>
                <a:endParaRPr lang="es-ES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23" name="22 CuadroTexto"/>
              <p:cNvSpPr txBox="1"/>
              <p:nvPr/>
            </p:nvSpPr>
            <p:spPr>
              <a:xfrm>
                <a:off x="2961568" y="1964848"/>
                <a:ext cx="40533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latin typeface="Arial Narrow" panose="020B0606020202030204" pitchFamily="34" charset="0"/>
                  </a:rPr>
                  <a:t>¿Cómo lo harías la próxima vez?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¿En qué otras ocasiones pudo utilizarlo?</a:t>
                </a:r>
                <a:endParaRPr lang="es-ES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5" name="4 Grupo"/>
            <p:cNvGrpSpPr/>
            <p:nvPr/>
          </p:nvGrpSpPr>
          <p:grpSpPr>
            <a:xfrm>
              <a:off x="1555845" y="3707398"/>
              <a:ext cx="5308979" cy="1228725"/>
              <a:chOff x="1630906" y="3834167"/>
              <a:chExt cx="5308979" cy="1228725"/>
            </a:xfrm>
          </p:grpSpPr>
          <p:sp>
            <p:nvSpPr>
              <p:cNvPr id="16" name="15 Rectángulo"/>
              <p:cNvSpPr/>
              <p:nvPr/>
            </p:nvSpPr>
            <p:spPr>
              <a:xfrm>
                <a:off x="1637728" y="4339134"/>
                <a:ext cx="5302157" cy="72375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" name="16 Rectángulo"/>
              <p:cNvSpPr/>
              <p:nvPr/>
            </p:nvSpPr>
            <p:spPr>
              <a:xfrm>
                <a:off x="1630906" y="3834167"/>
                <a:ext cx="5308979" cy="50496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8" name="17 CuadroTexto"/>
              <p:cNvSpPr txBox="1"/>
              <p:nvPr/>
            </p:nvSpPr>
            <p:spPr>
              <a:xfrm>
                <a:off x="1637728" y="3901984"/>
                <a:ext cx="35347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latin typeface="Arial Narrow" panose="020B0606020202030204" pitchFamily="34" charset="0"/>
                  </a:rPr>
                  <a:t>CONOCIMIENTO DE LA ESTRATEGIA</a:t>
                </a:r>
                <a:endParaRPr lang="es-ES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" name="18 CuadroTexto"/>
              <p:cNvSpPr txBox="1"/>
              <p:nvPr/>
            </p:nvSpPr>
            <p:spPr>
              <a:xfrm>
                <a:off x="1740072" y="4350124"/>
                <a:ext cx="40533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latin typeface="Arial Narrow" panose="020B0606020202030204" pitchFamily="34" charset="0"/>
                  </a:rPr>
                  <a:t>¿Cómo lo has hecho?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¿Qué preguntas te hacías?</a:t>
                </a:r>
                <a:endParaRPr lang="es-ES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6" name="5 Grupo"/>
            <p:cNvGrpSpPr/>
            <p:nvPr/>
          </p:nvGrpSpPr>
          <p:grpSpPr>
            <a:xfrm>
              <a:off x="2272359" y="1868360"/>
              <a:ext cx="4592465" cy="1839038"/>
              <a:chOff x="2279175" y="2190034"/>
              <a:chExt cx="4592465" cy="1839038"/>
            </a:xfrm>
          </p:grpSpPr>
          <p:sp>
            <p:nvSpPr>
              <p:cNvPr id="12" name="11 Rectángulo"/>
              <p:cNvSpPr/>
              <p:nvPr/>
            </p:nvSpPr>
            <p:spPr>
              <a:xfrm>
                <a:off x="2279175" y="2190034"/>
                <a:ext cx="4585646" cy="504967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2285994" y="2695001"/>
                <a:ext cx="4585646" cy="133407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" name="13 CuadroTexto"/>
              <p:cNvSpPr txBox="1"/>
              <p:nvPr/>
            </p:nvSpPr>
            <p:spPr>
              <a:xfrm>
                <a:off x="2442947" y="2257851"/>
                <a:ext cx="35347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latin typeface="Arial Narrow" panose="020B0606020202030204" pitchFamily="34" charset="0"/>
                  </a:rPr>
                  <a:t>EVALUACIÓN</a:t>
                </a:r>
                <a:endParaRPr lang="es-ES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5" name="14 CuadroTexto"/>
              <p:cNvSpPr txBox="1"/>
              <p:nvPr/>
            </p:nvSpPr>
            <p:spPr>
              <a:xfrm>
                <a:off x="2442948" y="2695001"/>
                <a:ext cx="405338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latin typeface="Arial Narrow" panose="020B0606020202030204" pitchFamily="34" charset="0"/>
                  </a:rPr>
                  <a:t>¿Para qué te ha servido usar la estrategia?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¿Cómo lo sabes?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Si no te ha ido bien, ¿ crees que  podrías usar  otra estrategia? ¿Cuál?</a:t>
                </a:r>
                <a:endParaRPr lang="es-ES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7" name="6 Grupo"/>
            <p:cNvGrpSpPr/>
            <p:nvPr/>
          </p:nvGrpSpPr>
          <p:grpSpPr>
            <a:xfrm>
              <a:off x="313886" y="4954137"/>
              <a:ext cx="6550938" cy="1176401"/>
              <a:chOff x="313886" y="4954137"/>
              <a:chExt cx="6550938" cy="1176401"/>
            </a:xfrm>
          </p:grpSpPr>
          <p:sp>
            <p:nvSpPr>
              <p:cNvPr id="8" name="7 Rectángulo"/>
              <p:cNvSpPr/>
              <p:nvPr/>
            </p:nvSpPr>
            <p:spPr>
              <a:xfrm>
                <a:off x="327546" y="4954137"/>
                <a:ext cx="6537278" cy="504967"/>
              </a:xfrm>
              <a:prstGeom prst="rect">
                <a:avLst/>
              </a:prstGeom>
              <a:solidFill>
                <a:srgbClr val="660066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327546" y="5484377"/>
                <a:ext cx="6537278" cy="646161"/>
              </a:xfrm>
              <a:prstGeom prst="rect">
                <a:avLst/>
              </a:prstGeom>
              <a:solidFill>
                <a:srgbClr val="9966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416253" y="5021954"/>
                <a:ext cx="53294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SER CONSCIENTE DE MI PENSAMIENTO</a:t>
                </a:r>
                <a:endParaRPr lang="es-ES" b="1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313886" y="5459104"/>
                <a:ext cx="65372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latin typeface="Arial Narrow" panose="020B0606020202030204" pitchFamily="34" charset="0"/>
                  </a:rPr>
                  <a:t>¿Qué has hecho?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¿Cómo se llama el tipo de pensamiento que has realizado?</a:t>
                </a:r>
                <a:endParaRPr lang="es-ES" dirty="0">
                  <a:latin typeface="Arial Narrow" panose="020B0606020202030204" pitchFamily="34" charset="0"/>
                </a:endParaRPr>
              </a:p>
            </p:txBody>
          </p:sp>
        </p:grpSp>
      </p:grpSp>
      <p:pic>
        <p:nvPicPr>
          <p:cNvPr id="25" name="2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11" y="3870782"/>
            <a:ext cx="4488989" cy="2987218"/>
          </a:xfrm>
          <a:prstGeom prst="rect">
            <a:avLst/>
          </a:prstGeom>
        </p:spPr>
      </p:pic>
      <p:sp>
        <p:nvSpPr>
          <p:cNvPr id="26" name="25 CuadroTexto"/>
          <p:cNvSpPr txBox="1"/>
          <p:nvPr/>
        </p:nvSpPr>
        <p:spPr>
          <a:xfrm>
            <a:off x="8230601" y="3279571"/>
            <a:ext cx="343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metacognición</a:t>
            </a:r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59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ªVictoria\Desktop\IMÁGENES\la f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5438"/>
            <a:ext cx="12192000" cy="751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9" t="6991" r="24829" b="38358"/>
          <a:stretch/>
        </p:blipFill>
        <p:spPr>
          <a:xfrm>
            <a:off x="10878145" y="-325438"/>
            <a:ext cx="1313855" cy="135112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105469" y="95534"/>
            <a:ext cx="4148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Otras propuestas </a:t>
            </a:r>
            <a:endParaRPr lang="es-ES" sz="36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89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5331"/>
            <a:ext cx="6987655" cy="440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073" y="2870260"/>
            <a:ext cx="4804011" cy="420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5"/>
          <p:cNvSpPr txBox="1"/>
          <p:nvPr/>
        </p:nvSpPr>
        <p:spPr>
          <a:xfrm>
            <a:off x="6987655" y="404334"/>
            <a:ext cx="516442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Mamíferos-Aves</a:t>
            </a:r>
          </a:p>
        </p:txBody>
      </p:sp>
    </p:spTree>
    <p:extLst>
      <p:ext uri="{BB962C8B-B14F-4D97-AF65-F5344CB8AC3E}">
        <p14:creationId xmlns:p14="http://schemas.microsoft.com/office/powerpoint/2010/main" val="377516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4"/>
          <p:cNvSpPr/>
          <p:nvPr/>
        </p:nvSpPr>
        <p:spPr>
          <a:xfrm>
            <a:off x="4520486" y="1816954"/>
            <a:ext cx="9195514" cy="525344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4906851" y="2597168"/>
            <a:ext cx="719499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100" dirty="0" smtClean="0">
                <a:latin typeface="Arial Narrow" panose="020B0606020202030204" pitchFamily="34" charset="0"/>
              </a:rPr>
              <a:t>“Se habla mucho de las </a:t>
            </a:r>
            <a:r>
              <a:rPr lang="es-ES" sz="3100" b="1" dirty="0" smtClean="0">
                <a:latin typeface="Arial Narrow" panose="020B0606020202030204" pitchFamily="34" charset="0"/>
              </a:rPr>
              <a:t>habilidades de pensamiento</a:t>
            </a:r>
            <a:r>
              <a:rPr lang="es-ES" sz="3100" dirty="0" smtClean="0">
                <a:latin typeface="Arial Narrow" panose="020B0606020202030204" pitchFamily="34" charset="0"/>
              </a:rPr>
              <a:t>: pensamiento crítico y creativo, resolución de problemas… Pero el mero hecho de poseerlas no garantiza que uno vaya a utilizarlas. Para que se conviertan en parte de la conducta cotidiana, deben </a:t>
            </a:r>
            <a:r>
              <a:rPr lang="es-ES" sz="3100" b="1" dirty="0" smtClean="0">
                <a:latin typeface="Arial Narrow" panose="020B0606020202030204" pitchFamily="34" charset="0"/>
              </a:rPr>
              <a:t>desarrollarse en un medio que las valore y apoye</a:t>
            </a:r>
            <a:r>
              <a:rPr lang="es-ES" sz="3100" dirty="0" smtClean="0">
                <a:latin typeface="Arial Narrow" panose="020B0606020202030204" pitchFamily="34" charset="0"/>
              </a:rPr>
              <a:t> </a:t>
            </a:r>
            <a:r>
              <a:rPr lang="es-ES" sz="3100" b="1" dirty="0" smtClean="0">
                <a:latin typeface="Arial Narrow" panose="020B0606020202030204" pitchFamily="34" charset="0"/>
              </a:rPr>
              <a:t>”</a:t>
            </a:r>
          </a:p>
          <a:p>
            <a:pPr algn="r"/>
            <a:r>
              <a:rPr lang="es-ES" sz="2600" i="1" dirty="0" smtClean="0">
                <a:latin typeface="Arial Narrow" panose="020B0606020202030204" pitchFamily="34" charset="0"/>
              </a:rPr>
              <a:t>Aprendizaje Inteligente</a:t>
            </a:r>
            <a:r>
              <a:rPr lang="es-ES" sz="2600" dirty="0" smtClean="0">
                <a:latin typeface="Arial Narrow" panose="020B0606020202030204" pitchFamily="34" charset="0"/>
              </a:rPr>
              <a:t>. Montserrat del Pozo</a:t>
            </a:r>
          </a:p>
          <a:p>
            <a:endParaRPr lang="es-ES" sz="3200" dirty="0"/>
          </a:p>
        </p:txBody>
      </p:sp>
      <p:sp>
        <p:nvSpPr>
          <p:cNvPr id="4" name="Rectángulo 3"/>
          <p:cNvSpPr/>
          <p:nvPr/>
        </p:nvSpPr>
        <p:spPr>
          <a:xfrm>
            <a:off x="-1" y="616625"/>
            <a:ext cx="7070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 smtClean="0">
                <a:latin typeface="Arial Narrow" panose="020B0606020202030204" pitchFamily="34" charset="0"/>
              </a:rPr>
              <a:t>¿</a:t>
            </a:r>
            <a:r>
              <a:rPr lang="es-ES" sz="3600" dirty="0" smtClean="0">
                <a:latin typeface="Arial Narrow" panose="020B0606020202030204" pitchFamily="34" charset="0"/>
              </a:rPr>
              <a:t>Por qué transformar la cultura de aula en una </a:t>
            </a:r>
            <a:r>
              <a:rPr lang="es-E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CULTURA DE PENSAMIENTO</a:t>
            </a:r>
            <a:endParaRPr lang="es-E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526814" y="822066"/>
            <a:ext cx="7598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?</a:t>
            </a:r>
          </a:p>
          <a:p>
            <a:endParaRPr lang="es-E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13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para y contrast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0437" y="360813"/>
            <a:ext cx="9007522" cy="50667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72955" y="5895833"/>
            <a:ext cx="955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6"/>
              </a:rPr>
              <a:t>vídeo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/>
          <p:cNvSpPr txBox="1"/>
          <p:nvPr/>
        </p:nvSpPr>
        <p:spPr>
          <a:xfrm>
            <a:off x="0" y="137151"/>
            <a:ext cx="12192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6000" dirty="0" smtClean="0">
                <a:latin typeface="Arial Narrow" panose="020B0606020202030204" pitchFamily="34" charset="0"/>
              </a:rPr>
              <a:t>Compara y contrasta</a:t>
            </a:r>
            <a:r>
              <a:rPr lang="es-ES" sz="7200" dirty="0">
                <a:latin typeface="Arial Narrow" panose="020B0606020202030204" pitchFamily="34" charset="0"/>
              </a:rPr>
              <a:t>.</a:t>
            </a:r>
            <a:endParaRPr lang="es-ES" sz="6000" b="1" dirty="0" smtClean="0">
              <a:latin typeface="Arial Narrow" panose="020B0606020202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454" y="1446663"/>
            <a:ext cx="3787158" cy="511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887104" y="1992573"/>
            <a:ext cx="5208896" cy="2906973"/>
            <a:chOff x="887104" y="1992573"/>
            <a:chExt cx="5208896" cy="2906973"/>
          </a:xfrm>
        </p:grpSpPr>
        <p:sp>
          <p:nvSpPr>
            <p:cNvPr id="3" name="2 CuadroTexto"/>
            <p:cNvSpPr txBox="1"/>
            <p:nvPr/>
          </p:nvSpPr>
          <p:spPr>
            <a:xfrm>
              <a:off x="887104" y="1992573"/>
              <a:ext cx="5208896" cy="400110"/>
            </a:xfrm>
            <a:prstGeom prst="rect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latin typeface="Arial Narrow" panose="020B0606020202030204" pitchFamily="34" charset="0"/>
                </a:rPr>
                <a:t>Mapa de pensamiento</a:t>
              </a:r>
              <a:endParaRPr lang="es-ES" sz="2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" name="3 Rectángulo"/>
            <p:cNvSpPr/>
            <p:nvPr/>
          </p:nvSpPr>
          <p:spPr>
            <a:xfrm>
              <a:off x="887104" y="2392683"/>
              <a:ext cx="5208896" cy="2506863"/>
            </a:xfrm>
            <a:prstGeom prst="rect">
              <a:avLst/>
            </a:prstGeom>
            <a:solidFill>
              <a:srgbClr val="99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¿En qué se parecen?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¿En qué se diferencian?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¿Qué semejanzas y diferencias parecen significativas?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¿Qué conclusión sugiere las semejanzas y diferencias más significativas?</a:t>
              </a:r>
            </a:p>
            <a:p>
              <a:pPr algn="ctr"/>
              <a:endParaRPr lang="es-ES" dirty="0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74381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24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/>
          <p:cNvSpPr txBox="1"/>
          <p:nvPr/>
        </p:nvSpPr>
        <p:spPr>
          <a:xfrm>
            <a:off x="0" y="137151"/>
            <a:ext cx="121920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6000" dirty="0" smtClean="0">
                <a:latin typeface="Arial Narrow" panose="020B0606020202030204" pitchFamily="34" charset="0"/>
              </a:rPr>
              <a:t>Toma de decisiones</a:t>
            </a:r>
            <a:endParaRPr lang="es-ES" sz="6000" b="1" dirty="0" smtClean="0">
              <a:latin typeface="Arial Narrow" panose="020B0606020202030204" pitchFamily="34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327545" y="1992573"/>
            <a:ext cx="5208896" cy="2906973"/>
            <a:chOff x="887104" y="1992573"/>
            <a:chExt cx="5208896" cy="2906973"/>
          </a:xfrm>
        </p:grpSpPr>
        <p:sp>
          <p:nvSpPr>
            <p:cNvPr id="3" name="2 CuadroTexto"/>
            <p:cNvSpPr txBox="1"/>
            <p:nvPr/>
          </p:nvSpPr>
          <p:spPr>
            <a:xfrm>
              <a:off x="887104" y="1992573"/>
              <a:ext cx="5208896" cy="400110"/>
            </a:xfrm>
            <a:prstGeom prst="rect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latin typeface="Arial Narrow" panose="020B0606020202030204" pitchFamily="34" charset="0"/>
                </a:rPr>
                <a:t>Mapa de pensamiento</a:t>
              </a:r>
              <a:endParaRPr lang="es-ES" sz="2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" name="3 Rectángulo"/>
            <p:cNvSpPr/>
            <p:nvPr/>
          </p:nvSpPr>
          <p:spPr>
            <a:xfrm>
              <a:off x="887104" y="2392683"/>
              <a:ext cx="5208896" cy="2506863"/>
            </a:xfrm>
            <a:prstGeom prst="rect">
              <a:avLst/>
            </a:prstGeom>
            <a:solidFill>
              <a:srgbClr val="99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¿Qué hace necesario una decisión 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¿Cuáles son mis opciones?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¿Cuáles son las consecuencias de cada opción?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¿Qué importancia tienen las consecuencias?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¿Cuál es la mejor opción según las consecuencias?</a:t>
              </a:r>
            </a:p>
            <a:p>
              <a:pPr algn="ctr"/>
              <a:endParaRPr lang="es-ES" dirty="0"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" b="9053"/>
          <a:stretch/>
        </p:blipFill>
        <p:spPr bwMode="auto">
          <a:xfrm>
            <a:off x="6209803" y="1241102"/>
            <a:ext cx="4162495" cy="5377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331777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08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/>
          <p:cNvSpPr txBox="1"/>
          <p:nvPr/>
        </p:nvSpPr>
        <p:spPr>
          <a:xfrm>
            <a:off x="0" y="137151"/>
            <a:ext cx="121920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6000" dirty="0" smtClean="0">
                <a:latin typeface="Arial Narrow" panose="020B0606020202030204" pitchFamily="34" charset="0"/>
              </a:rPr>
              <a:t>Las partes y el todo</a:t>
            </a:r>
            <a:endParaRPr lang="es-ES" sz="6000" b="1" dirty="0" smtClean="0">
              <a:latin typeface="Arial Narrow" panose="020B0606020202030204" pitchFamily="34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372259" y="2192628"/>
            <a:ext cx="5208896" cy="2906973"/>
            <a:chOff x="887104" y="1992573"/>
            <a:chExt cx="5208896" cy="2906973"/>
          </a:xfrm>
        </p:grpSpPr>
        <p:sp>
          <p:nvSpPr>
            <p:cNvPr id="3" name="2 CuadroTexto"/>
            <p:cNvSpPr txBox="1"/>
            <p:nvPr/>
          </p:nvSpPr>
          <p:spPr>
            <a:xfrm>
              <a:off x="887104" y="1992573"/>
              <a:ext cx="5208896" cy="400110"/>
            </a:xfrm>
            <a:prstGeom prst="rect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latin typeface="Arial Narrow" panose="020B0606020202030204" pitchFamily="34" charset="0"/>
                </a:rPr>
                <a:t>Mapa de pensamiento</a:t>
              </a:r>
              <a:endParaRPr lang="es-ES" sz="2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" name="3 Rectángulo"/>
            <p:cNvSpPr/>
            <p:nvPr/>
          </p:nvSpPr>
          <p:spPr>
            <a:xfrm>
              <a:off x="887104" y="2392683"/>
              <a:ext cx="5208896" cy="2506863"/>
            </a:xfrm>
            <a:prstGeom prst="rect">
              <a:avLst/>
            </a:prstGeom>
            <a:solidFill>
              <a:srgbClr val="99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¿Qué cosas más pequeñas forman el todo?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¿Qué pasaría si faltara…?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¿Cómo es de importante esa parte?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¿Cómo funcionan juntas las partes para hacer del todo lo que es o hacer lo que hace?</a:t>
              </a:r>
            </a:p>
            <a:p>
              <a:pPr algn="ctr"/>
              <a:endParaRPr lang="es-ES" dirty="0"/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155" y="1622520"/>
            <a:ext cx="6490290" cy="453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970" y="6287520"/>
            <a:ext cx="1342030" cy="57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58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5" y="0"/>
            <a:ext cx="11150221" cy="681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6"/>
          <p:cNvSpPr txBox="1"/>
          <p:nvPr/>
        </p:nvSpPr>
        <p:spPr>
          <a:xfrm>
            <a:off x="0" y="5345022"/>
            <a:ext cx="6216555" cy="1015663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atin typeface="Arial Narrow" panose="020B0606020202030204" pitchFamily="34" charset="0"/>
              </a:rPr>
              <a:t>MAPAS MENTALES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88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/>
          <p:cNvSpPr txBox="1"/>
          <p:nvPr/>
        </p:nvSpPr>
        <p:spPr>
          <a:xfrm>
            <a:off x="667927" y="1464940"/>
            <a:ext cx="3399105" cy="4031873"/>
          </a:xfrm>
          <a:prstGeom prst="rect">
            <a:avLst/>
          </a:prstGeom>
          <a:noFill/>
          <a:ln w="38100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Arial Narrow" panose="020B0606020202030204" pitchFamily="34" charset="0"/>
              </a:rPr>
              <a:t>Método de análisis que permite </a:t>
            </a:r>
            <a:r>
              <a:rPr lang="es-ES" sz="3200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organizar</a:t>
            </a:r>
            <a:r>
              <a:rPr lang="es-ES" sz="3200" dirty="0" smtClean="0">
                <a:latin typeface="Arial Narrow" panose="020B0606020202030204" pitchFamily="34" charset="0"/>
              </a:rPr>
              <a:t> con facilidad los </a:t>
            </a:r>
            <a:r>
              <a:rPr lang="es-ES" sz="3200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pensamientos</a:t>
            </a:r>
            <a:r>
              <a:rPr lang="es-ES" sz="3200" dirty="0" smtClean="0">
                <a:latin typeface="Arial Narrow" panose="020B0606020202030204" pitchFamily="34" charset="0"/>
              </a:rPr>
              <a:t> y representarlos de forma muy </a:t>
            </a:r>
            <a:r>
              <a:rPr lang="es-ES" sz="3200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intuitiva y clara</a:t>
            </a:r>
            <a:endParaRPr lang="es-ES" sz="3200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699" y="683785"/>
            <a:ext cx="7463301" cy="559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18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55" y="70506"/>
            <a:ext cx="10343995" cy="678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204716" y="5377216"/>
            <a:ext cx="2797791" cy="1078175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FFFF00"/>
                </a:solidFill>
              </a:rPr>
              <a:t>El uso de colores facilita la organización</a:t>
            </a:r>
            <a:endParaRPr lang="es-ES" sz="2400" b="1" dirty="0">
              <a:solidFill>
                <a:srgbClr val="FFFF00"/>
              </a:solidFill>
            </a:endParaRPr>
          </a:p>
        </p:txBody>
      </p:sp>
      <p:sp>
        <p:nvSpPr>
          <p:cNvPr id="2" name="1 Llamada de flecha hacia abajo"/>
          <p:cNvSpPr/>
          <p:nvPr/>
        </p:nvSpPr>
        <p:spPr>
          <a:xfrm>
            <a:off x="4606114" y="943955"/>
            <a:ext cx="3214051" cy="1624082"/>
          </a:xfrm>
          <a:prstGeom prst="downArrowCallout">
            <a:avLst/>
          </a:prstGeom>
          <a:solidFill>
            <a:srgbClr val="7030A0"/>
          </a:solidFill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Tema o idea central</a:t>
            </a:r>
            <a:endParaRPr lang="es-ES" sz="32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10 Llamada de flecha hacia abajo"/>
          <p:cNvSpPr/>
          <p:nvPr/>
        </p:nvSpPr>
        <p:spPr>
          <a:xfrm>
            <a:off x="743796" y="2472512"/>
            <a:ext cx="3214051" cy="1624082"/>
          </a:xfrm>
          <a:prstGeom prst="downArrowCallout">
            <a:avLst/>
          </a:prstGeom>
          <a:solidFill>
            <a:srgbClr val="7030A0"/>
          </a:solidFill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rgbClr val="FFFF00"/>
                </a:solidFill>
                <a:latin typeface="Arial Narrow" panose="020B0606020202030204" pitchFamily="34" charset="0"/>
              </a:rPr>
              <a:t>Deben incorporar imágenes y texto</a:t>
            </a:r>
          </a:p>
        </p:txBody>
      </p:sp>
      <p:sp>
        <p:nvSpPr>
          <p:cNvPr id="8" name="7 Llamada de flecha a la izquierda"/>
          <p:cNvSpPr/>
          <p:nvPr/>
        </p:nvSpPr>
        <p:spPr>
          <a:xfrm>
            <a:off x="8229600" y="2595340"/>
            <a:ext cx="3077574" cy="1867478"/>
          </a:xfrm>
          <a:prstGeom prst="leftArrowCallout">
            <a:avLst/>
          </a:prstGeom>
          <a:solidFill>
            <a:srgbClr val="7030A0"/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Las ideas principales irradian del centro</a:t>
            </a:r>
          </a:p>
        </p:txBody>
      </p:sp>
      <p:sp>
        <p:nvSpPr>
          <p:cNvPr id="13" name="12 Llamada de flecha a la izquierda"/>
          <p:cNvSpPr/>
          <p:nvPr/>
        </p:nvSpPr>
        <p:spPr>
          <a:xfrm>
            <a:off x="5152026" y="5026915"/>
            <a:ext cx="3077574" cy="1319292"/>
          </a:xfrm>
          <a:prstGeom prst="leftArrowCallout">
            <a:avLst/>
          </a:prstGeom>
          <a:solidFill>
            <a:srgbClr val="7030A0"/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I</a:t>
            </a:r>
            <a:r>
              <a:rPr lang="es-ES" sz="24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deas secundarias</a:t>
            </a:r>
            <a:endParaRPr lang="es-ES" sz="24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9461735" y="948486"/>
            <a:ext cx="2797791" cy="1078175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FFFF00"/>
                </a:solidFill>
              </a:rPr>
              <a:t>Las líneas deben ser curvas</a:t>
            </a:r>
            <a:endParaRPr lang="es-ES" sz="2400" b="1" dirty="0">
              <a:solidFill>
                <a:srgbClr val="FFFF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631" y="6277118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58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1" grpId="0" animBg="1"/>
      <p:bldP spid="8" grpId="0" animBg="1"/>
      <p:bldP spid="13" grpId="0" animBg="1"/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" r="14320"/>
          <a:stretch/>
        </p:blipFill>
        <p:spPr bwMode="auto">
          <a:xfrm>
            <a:off x="4585648" y="1"/>
            <a:ext cx="7606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585648" y="664255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800" dirty="0"/>
              <a:t>http://www.ravennafuturelessons.it/wp-content/uploads/2014/09/RFL-nelle-scuole-1024x697.jpg</a:t>
            </a:r>
          </a:p>
        </p:txBody>
      </p:sp>
      <p:sp>
        <p:nvSpPr>
          <p:cNvPr id="4" name="Llamada de nube 5"/>
          <p:cNvSpPr/>
          <p:nvPr/>
        </p:nvSpPr>
        <p:spPr>
          <a:xfrm>
            <a:off x="643943" y="218160"/>
            <a:ext cx="4365938" cy="2459865"/>
          </a:xfrm>
          <a:prstGeom prst="cloudCallout">
            <a:avLst>
              <a:gd name="adj1" fmla="val 74365"/>
              <a:gd name="adj2" fmla="val 29105"/>
            </a:avLst>
          </a:prstGeom>
          <a:solidFill>
            <a:srgbClr val="FFFF00"/>
          </a:solidFill>
          <a:ln w="571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ES" sz="24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¿qué puedo hacer para lograr que mis alumnos sean buenos pensadores?</a:t>
            </a:r>
            <a:endParaRPr lang="es-ES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endParaRPr lang="es-ES" sz="3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23" y="3084393"/>
            <a:ext cx="2934024" cy="104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846" y="4421874"/>
            <a:ext cx="2683783" cy="176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77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finsi.com/gestion_web/ftp/fotosproyectos/1220f221220141616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30"/>
          <a:stretch/>
        </p:blipFill>
        <p:spPr bwMode="auto">
          <a:xfrm>
            <a:off x="8151584" y="2119797"/>
            <a:ext cx="3563155" cy="36071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4" name="2 Nube"/>
          <p:cNvSpPr/>
          <p:nvPr/>
        </p:nvSpPr>
        <p:spPr>
          <a:xfrm>
            <a:off x="1260637" y="163257"/>
            <a:ext cx="4135611" cy="1859270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Gracias por sus enseñanzas a: </a:t>
            </a:r>
            <a:endParaRPr lang="es-ES" sz="2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892" y="354454"/>
            <a:ext cx="706278" cy="87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586051" y="3124330"/>
            <a:ext cx="2716696" cy="400110"/>
          </a:xfrm>
          <a:prstGeom prst="rect">
            <a:avLst/>
          </a:prstGeom>
          <a:noFill/>
          <a:ln w="38100">
            <a:solidFill>
              <a:srgbClr val="FF5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Montserrat del Pozo</a:t>
            </a:r>
            <a:endParaRPr lang="es-ES" sz="2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970094" y="2407783"/>
            <a:ext cx="2716696" cy="400110"/>
          </a:xfrm>
          <a:prstGeom prst="rect">
            <a:avLst/>
          </a:prstGeom>
          <a:noFill/>
          <a:ln w="38100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Carmen Pellicer</a:t>
            </a:r>
            <a:endParaRPr lang="es-ES" sz="2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76936" y="2207728"/>
            <a:ext cx="2716696" cy="40011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Carmen González </a:t>
            </a:r>
            <a:endParaRPr lang="es-ES" sz="2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760051" y="3264633"/>
            <a:ext cx="2716696" cy="400110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Beatriz Gallego</a:t>
            </a:r>
            <a:endParaRPr lang="es-ES" sz="2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5 Nube"/>
          <p:cNvSpPr/>
          <p:nvPr/>
        </p:nvSpPr>
        <p:spPr>
          <a:xfrm>
            <a:off x="423468" y="4007869"/>
            <a:ext cx="2414740" cy="1281027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Y cómo no a: </a:t>
            </a:r>
            <a:endParaRPr lang="es-ES" sz="2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260637" y="5521660"/>
            <a:ext cx="2716696" cy="1015663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David </a:t>
            </a:r>
            <a:r>
              <a:rPr lang="es-ES" sz="2000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Perkins</a:t>
            </a:r>
            <a:r>
              <a:rPr lang="es-E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s-ES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y el pensamiento visible de Proyecto Zero</a:t>
            </a:r>
            <a:endParaRPr lang="es-ES" sz="20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375178" y="5054411"/>
            <a:ext cx="2716696" cy="1015663"/>
          </a:xfrm>
          <a:prstGeom prst="rect">
            <a:avLst/>
          </a:prstGeom>
          <a:noFill/>
          <a:ln w="38100">
            <a:solidFill>
              <a:srgbClr val="FF99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Robert </a:t>
            </a:r>
            <a:r>
              <a:rPr lang="es-ES" sz="2000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Swartz</a:t>
            </a:r>
            <a:r>
              <a:rPr lang="es-ES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, Arthur Costa, Rebeca Reagan y el NCTT</a:t>
            </a:r>
            <a:endParaRPr lang="es-ES" sz="20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301379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5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76" y="455660"/>
            <a:ext cx="4651860" cy="640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4 CuadroTexto"/>
          <p:cNvSpPr txBox="1">
            <a:spLocks noChangeArrowheads="1"/>
          </p:cNvSpPr>
          <p:nvPr/>
        </p:nvSpPr>
        <p:spPr bwMode="auto">
          <a:xfrm>
            <a:off x="6435488" y="3669708"/>
            <a:ext cx="4897438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>
                <a:solidFill>
                  <a:srgbClr val="5F54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1pPr>
            <a:lvl2pPr marL="742950" indent="-285750" eaLnBrk="0">
              <a:defRPr sz="3600">
                <a:solidFill>
                  <a:srgbClr val="5F54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2pPr>
            <a:lvl3pPr marL="1143000" indent="-228600" eaLnBrk="0">
              <a:defRPr sz="3600">
                <a:solidFill>
                  <a:srgbClr val="5F54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3pPr>
            <a:lvl4pPr marL="1600200" indent="-228600" eaLnBrk="0">
              <a:defRPr sz="3600">
                <a:solidFill>
                  <a:srgbClr val="5F54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4pPr>
            <a:lvl5pPr marL="2057400" indent="-228600" eaLnBrk="0">
              <a:defRPr sz="3600">
                <a:solidFill>
                  <a:srgbClr val="5F54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F54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F54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F54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F54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9pPr>
          </a:lstStyle>
          <a:p>
            <a:pPr eaLnBrk="1"/>
            <a:r>
              <a:rPr lang="es-ES" altLang="es-ES" sz="9600" dirty="0">
                <a:solidFill>
                  <a:srgbClr val="E88416"/>
                </a:solidFill>
                <a:latin typeface="AEZlemonade" pitchFamily="34" charset="0"/>
              </a:rPr>
              <a:t>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27586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foto 3 (1):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94" y="0"/>
            <a:ext cx="8957604" cy="671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lamada rectangular 2"/>
          <p:cNvSpPr/>
          <p:nvPr/>
        </p:nvSpPr>
        <p:spPr>
          <a:xfrm>
            <a:off x="77273" y="2112132"/>
            <a:ext cx="3219719" cy="3438661"/>
          </a:xfrm>
          <a:prstGeom prst="wedgeRectCallout">
            <a:avLst>
              <a:gd name="adj1" fmla="val 72367"/>
              <a:gd name="adj2" fmla="val -7269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¿Qué </a:t>
            </a:r>
            <a:r>
              <a:rPr lang="es-ES" sz="3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condiciones </a:t>
            </a:r>
            <a:r>
              <a:rPr lang="es-ES" sz="3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favorecen una cultura de pensamiento en el aula?</a:t>
            </a:r>
            <a:endParaRPr lang="es-ES" sz="36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04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15 recursos para trabajar la creatividad en tus clases | Recurso educativo 67988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0"/>
          <a:stretch/>
        </p:blipFill>
        <p:spPr bwMode="auto">
          <a:xfrm>
            <a:off x="0" y="927656"/>
            <a:ext cx="12191999" cy="592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0" y="4326"/>
            <a:ext cx="12192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>
                <a:latin typeface="Franklin Gothic Medium Cond" panose="020B0606030402020204" pitchFamily="34" charset="0"/>
              </a:rPr>
              <a:t>RUTINAS DE PENSAMIENTO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366715" y="1071529"/>
            <a:ext cx="4825285" cy="31700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Arial Narrow" panose="020B0606020202030204" pitchFamily="34" charset="0"/>
              </a:rPr>
              <a:t>Modelo o </a:t>
            </a:r>
            <a:r>
              <a:rPr lang="es-ES" sz="4000" b="1" dirty="0" smtClean="0">
                <a:latin typeface="Arial Narrow" panose="020B0606020202030204" pitchFamily="34" charset="0"/>
              </a:rPr>
              <a:t>patrón sencillo de razonamiento </a:t>
            </a:r>
            <a:r>
              <a:rPr lang="es-ES" sz="4000" dirty="0" smtClean="0">
                <a:latin typeface="Arial Narrow" panose="020B0606020202030204" pitchFamily="34" charset="0"/>
              </a:rPr>
              <a:t>que ayuda a los alumnos a aprender a pensar</a:t>
            </a:r>
          </a:p>
        </p:txBody>
      </p:sp>
    </p:spTree>
    <p:extLst>
      <p:ext uri="{BB962C8B-B14F-4D97-AF65-F5344CB8AC3E}">
        <p14:creationId xmlns:p14="http://schemas.microsoft.com/office/powerpoint/2010/main" val="12945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prende.files.wordpress.com/2014/06/herramientas_creatividad_analisis_morfologico-mprende-e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3944" y="3767082"/>
            <a:ext cx="7694187" cy="3260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82578" y="639545"/>
            <a:ext cx="3966693" cy="1569660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1.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Son estrategias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breves y fáciles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de aprender que orientan el pensamiento y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dan estructura </a:t>
            </a:r>
            <a:r>
              <a:rPr lang="es-ES" sz="2400" dirty="0" smtClean="0">
                <a:latin typeface="Franklin Gothic Medium Cond" panose="020B0606030402020204" pitchFamily="34" charset="0"/>
              </a:rPr>
              <a:t>a las discusiones en el aula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321725" y="1429969"/>
            <a:ext cx="4141498" cy="1938992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2.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Si se practican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con frecuencia y flexibilidad</a:t>
            </a:r>
            <a:r>
              <a:rPr lang="es-ES" sz="2400" dirty="0" smtClean="0">
                <a:latin typeface="Franklin Gothic Medium Cond" panose="020B0606030402020204" pitchFamily="34" charset="0"/>
              </a:rPr>
              <a:t>, acaban convirtiéndose en el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modo natural </a:t>
            </a:r>
            <a:r>
              <a:rPr lang="es-ES" sz="2400" dirty="0" smtClean="0">
                <a:latin typeface="Franklin Gothic Medium Cond" panose="020B0606030402020204" pitchFamily="34" charset="0"/>
              </a:rPr>
              <a:t>de pensar y operar con los contenidos curriculares dentro del aula.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392474" y="3843245"/>
            <a:ext cx="4211388" cy="1938992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3.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Se trata de sencillos protocolos,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pequeñas secuencias </a:t>
            </a:r>
            <a:r>
              <a:rPr lang="es-ES" sz="2400" dirty="0" smtClean="0">
                <a:latin typeface="Franklin Gothic Medium Cond" panose="020B0606030402020204" pitchFamily="34" charset="0"/>
              </a:rPr>
              <a:t>de 3 o 4 preguntas o pasos que sirven para explorar ideas relacionadas con algún tema importante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61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02562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29472"/>
            <a:ext cx="4623514" cy="1138773"/>
          </a:xfrm>
          <a:prstGeom prst="rect">
            <a:avLst/>
          </a:prstGeom>
          <a:solidFill>
            <a:srgbClr val="FF9966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Franklin Gothic Medium Cond" panose="020B0606030402020204" pitchFamily="34" charset="0"/>
              </a:rPr>
              <a:t>Características de las </a:t>
            </a:r>
            <a:r>
              <a:rPr lang="es-ES" sz="3600" b="1" dirty="0" smtClean="0">
                <a:latin typeface="Franklin Gothic Medium Cond" panose="020B0606030402020204" pitchFamily="34" charset="0"/>
              </a:rPr>
              <a:t>rutinas</a:t>
            </a:r>
            <a:r>
              <a:rPr lang="es-ES" sz="3200" b="1" dirty="0" smtClean="0">
                <a:latin typeface="Franklin Gothic Medium Cond" panose="020B0606030402020204" pitchFamily="34" charset="0"/>
              </a:rPr>
              <a:t> </a:t>
            </a:r>
            <a:r>
              <a:rPr lang="es-ES" sz="3200" dirty="0" smtClean="0">
                <a:latin typeface="Franklin Gothic Medium Cond" panose="020B0606030402020204" pitchFamily="34" charset="0"/>
              </a:rPr>
              <a:t>de pensamiento:</a:t>
            </a:r>
            <a:endParaRPr lang="es-ES" sz="3200" dirty="0">
              <a:latin typeface="Franklin Gothic Medium Cond" panose="020B06060304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38670" y="3975660"/>
            <a:ext cx="6704035" cy="2677656"/>
          </a:xfrm>
          <a:prstGeom prst="rect">
            <a:avLst/>
          </a:prstGeom>
          <a:solidFill>
            <a:srgbClr val="000000">
              <a:alpha val="74902"/>
            </a:srgbClr>
          </a:solidFill>
          <a:ln w="57150">
            <a:solidFill>
              <a:schemeClr val="tx1">
                <a:alpha val="18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rgbClr val="9966FF"/>
                </a:solidFill>
              </a:rPr>
              <a:t>Pocos pasos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rgbClr val="9966FF"/>
                </a:solidFill>
              </a:rPr>
              <a:t>Fáciles</a:t>
            </a:r>
            <a:r>
              <a:rPr lang="es-ES" sz="2800" b="1" dirty="0" smtClean="0">
                <a:solidFill>
                  <a:schemeClr val="bg1"/>
                </a:solidFill>
              </a:rPr>
              <a:t> de enseñar y aprender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chemeClr val="bg1"/>
                </a:solidFill>
              </a:rPr>
              <a:t>Se usan </a:t>
            </a:r>
            <a:r>
              <a:rPr lang="es-ES" sz="2800" b="1" dirty="0" smtClean="0">
                <a:solidFill>
                  <a:srgbClr val="9966FF"/>
                </a:solidFill>
              </a:rPr>
              <a:t>repetidamente</a:t>
            </a:r>
            <a:r>
              <a:rPr lang="es-ES" sz="2800" b="1" dirty="0" smtClean="0">
                <a:solidFill>
                  <a:schemeClr val="bg1"/>
                </a:solidFill>
              </a:rPr>
              <a:t> en grupo o de forma individual y en diversos contextos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rgbClr val="9966FF"/>
                </a:solidFill>
              </a:rPr>
              <a:t>No quita tiempo</a:t>
            </a:r>
            <a:r>
              <a:rPr lang="es-ES" sz="2800" b="1" dirty="0" smtClean="0">
                <a:solidFill>
                  <a:schemeClr val="bg1"/>
                </a:solidFill>
              </a:rPr>
              <a:t>, sino que mejora lo que estamos tratando de hacer en el aula</a:t>
            </a:r>
            <a:endParaRPr lang="es-E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3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2321</Words>
  <Application>Microsoft Office PowerPoint</Application>
  <PresentationFormat>Personalizado</PresentationFormat>
  <Paragraphs>263</Paragraphs>
  <Slides>59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59</vt:i4>
      </vt:variant>
    </vt:vector>
  </HeadingPairs>
  <TitlesOfParts>
    <vt:vector size="61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Elena</dc:creator>
  <cp:lastModifiedBy>ies</cp:lastModifiedBy>
  <cp:revision>149</cp:revision>
  <dcterms:created xsi:type="dcterms:W3CDTF">2015-10-19T21:17:38Z</dcterms:created>
  <dcterms:modified xsi:type="dcterms:W3CDTF">2015-11-11T12:30:12Z</dcterms:modified>
</cp:coreProperties>
</file>